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Nunito ExtraBold"/>
      <p:bold r:id="rId30"/>
      <p:boldItalic r:id="rId31"/>
    </p:embeddedFont>
    <p:embeddedFont>
      <p:font typeface="Nunito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Barlow Condensed Light"/>
      <p:regular r:id="rId40"/>
      <p:bold r:id="rId41"/>
      <p:italic r:id="rId42"/>
      <p:boldItalic r:id="rId43"/>
    </p:embeddedFont>
    <p:embeddedFont>
      <p:font typeface="Nunito Medium"/>
      <p:regular r:id="rId44"/>
      <p:bold r:id="rId45"/>
      <p:italic r:id="rId46"/>
      <p:boldItalic r:id="rId47"/>
    </p:embeddedFont>
    <p:embeddedFont>
      <p:font typeface="Barlow Condensed"/>
      <p:regular r:id="rId48"/>
      <p:bold r:id="rId49"/>
      <p:italic r:id="rId50"/>
      <p:boldItalic r:id="rId51"/>
    </p:embeddedFont>
    <p:embeddedFont>
      <p:font typeface="Nunito Black"/>
      <p:bold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004689-47F6-4273-9B08-E76A6A7ED62A}">
  <a:tblStyle styleId="{D6004689-47F6-4273-9B08-E76A6A7ED6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 varScale="1">
        <p:scale>
          <a:sx n="125" d="100"/>
          <a:sy n="125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44e636d9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44e636d90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d44e636d90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3f738a39f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d3f738a39f_0_4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d3f738a39f_0_4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3f738a39f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d3f738a39f_0_4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d3f738a39f_0_4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63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d475898e7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d475898e75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d475898e75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d475898e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d475898e7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d475898e75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475898e7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d475898e7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d475898e7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d475898e7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d475898e75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d475898e75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d483c2087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d483c20875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d483c20875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483c2087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d483c20875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d483c20875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d49cd7858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d49cd78584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A: cercanía al punto de no retorno para la Amazonía en genral.</a:t>
            </a:r>
            <a:endParaRPr/>
          </a:p>
        </p:txBody>
      </p:sp>
      <p:sp>
        <p:nvSpPr>
          <p:cNvPr id="343" name="Google Shape;343;g2d49cd78584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24423a5b57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g224423a5b5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483c208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483c2087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132" name="Google Shape;132;g2d483c2087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46cc8e77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d46cc8e77a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151" name="Google Shape;151;g2d46cc8e77a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7c571c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7c571cff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07c571cff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46cc8e77a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46cc8e77a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179" name="Google Shape;179;g2d46cc8e77a_0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46cc8e77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d46cc8e77a_0_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197" name="Google Shape;197;g2d46cc8e77a_0_2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46cc8e77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46cc8e77a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d46cc8e77a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46cc8e77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d46cc8e77a_0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227" name="Google Shape;227;g2d46cc8e77a_0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475898e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d475898e7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explicar algunas verbalmente y hacer </a:t>
            </a:r>
            <a:r>
              <a:rPr lang="es-ES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referencia a la postal con el QR</a:t>
            </a:r>
            <a:endParaRPr/>
          </a:p>
        </p:txBody>
      </p:sp>
      <p:sp>
        <p:nvSpPr>
          <p:cNvPr id="240" name="Google Shape;240;g2d475898e7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700"/>
              <a:buFont typeface="Barlow Condensed"/>
              <a:buNone/>
              <a:defRPr sz="57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">
  <p:cSld name="BIG_NUMBER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44216" y="2369225"/>
            <a:ext cx="15729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2"/>
          </p:nvPr>
        </p:nvSpPr>
        <p:spPr>
          <a:xfrm>
            <a:off x="3785560" y="2369225"/>
            <a:ext cx="15729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3"/>
          </p:nvPr>
        </p:nvSpPr>
        <p:spPr>
          <a:xfrm>
            <a:off x="6627763" y="2369225"/>
            <a:ext cx="15711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37A"/>
              </a:buClr>
              <a:buSzPts val="4800"/>
              <a:buFont typeface="Barlow Condensed"/>
              <a:buNone/>
              <a:defRPr sz="4800">
                <a:solidFill>
                  <a:srgbClr val="44937A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6400663" y="2933525"/>
            <a:ext cx="20253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4"/>
          </p:nvPr>
        </p:nvSpPr>
        <p:spPr>
          <a:xfrm>
            <a:off x="3559360" y="2933525"/>
            <a:ext cx="20253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5"/>
          </p:nvPr>
        </p:nvSpPr>
        <p:spPr>
          <a:xfrm>
            <a:off x="718016" y="2935775"/>
            <a:ext cx="2025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1A181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0" y="268700"/>
            <a:ext cx="9144000" cy="901200"/>
          </a:xfrm>
          <a:prstGeom prst="rect">
            <a:avLst/>
          </a:prstGeom>
          <a:solidFill>
            <a:srgbClr val="B9E1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9E1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714350" y="43293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chemeClr val="dk2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a de contenido">
  <p:cSld name="SECTION_HEADER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16"/>
          <p:cNvCxnSpPr/>
          <p:nvPr/>
        </p:nvCxnSpPr>
        <p:spPr>
          <a:xfrm>
            <a:off x="540000" y="3342750"/>
            <a:ext cx="8613600" cy="0"/>
          </a:xfrm>
          <a:prstGeom prst="straightConnector1">
            <a:avLst/>
          </a:prstGeom>
          <a:noFill/>
          <a:ln w="19050" cap="flat" cmpd="sng">
            <a:solidFill>
              <a:srgbClr val="83BEF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540000" y="3127200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2"/>
          </p:nvPr>
        </p:nvSpPr>
        <p:spPr>
          <a:xfrm>
            <a:off x="3413250" y="3127200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3"/>
          </p:nvPr>
        </p:nvSpPr>
        <p:spPr>
          <a:xfrm>
            <a:off x="6286500" y="3127200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16"/>
          <p:cNvCxnSpPr/>
          <p:nvPr/>
        </p:nvCxnSpPr>
        <p:spPr>
          <a:xfrm>
            <a:off x="-38100" y="1615725"/>
            <a:ext cx="6553200" cy="0"/>
          </a:xfrm>
          <a:prstGeom prst="straightConnector1">
            <a:avLst/>
          </a:prstGeom>
          <a:noFill/>
          <a:ln w="19050" cap="flat" cmpd="sng">
            <a:solidFill>
              <a:srgbClr val="83BEF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6"/>
          <p:cNvSpPr txBox="1">
            <a:spLocks noGrp="1"/>
          </p:cNvSpPr>
          <p:nvPr>
            <p:ph type="body" idx="4"/>
          </p:nvPr>
        </p:nvSpPr>
        <p:spPr>
          <a:xfrm>
            <a:off x="540000" y="1400175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5"/>
          </p:nvPr>
        </p:nvSpPr>
        <p:spPr>
          <a:xfrm>
            <a:off x="3413250" y="1400175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6"/>
          </p:nvPr>
        </p:nvSpPr>
        <p:spPr>
          <a:xfrm>
            <a:off x="6286500" y="1400175"/>
            <a:ext cx="438300" cy="431100"/>
          </a:xfrm>
          <a:prstGeom prst="rect">
            <a:avLst/>
          </a:prstGeom>
          <a:solidFill>
            <a:srgbClr val="CADEFF"/>
          </a:solidFill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5746500" cy="7524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B8867"/>
              </a:buClr>
              <a:buSzPts val="2600"/>
              <a:buNone/>
              <a:defRPr sz="2600" b="1">
                <a:solidFill>
                  <a:srgbClr val="EB8867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7"/>
          </p:nvPr>
        </p:nvSpPr>
        <p:spPr>
          <a:xfrm>
            <a:off x="540000" y="196215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8"/>
          </p:nvPr>
        </p:nvSpPr>
        <p:spPr>
          <a:xfrm>
            <a:off x="540000" y="369870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9"/>
          </p:nvPr>
        </p:nvSpPr>
        <p:spPr>
          <a:xfrm>
            <a:off x="3337050" y="196215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3"/>
          </p:nvPr>
        </p:nvSpPr>
        <p:spPr>
          <a:xfrm>
            <a:off x="3337050" y="369870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7810500" y="-436350"/>
            <a:ext cx="1790700" cy="1790700"/>
          </a:xfrm>
          <a:prstGeom prst="donut">
            <a:avLst>
              <a:gd name="adj" fmla="val 8451"/>
            </a:avLst>
          </a:prstGeom>
          <a:solidFill>
            <a:srgbClr val="C8FC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4"/>
          </p:nvPr>
        </p:nvSpPr>
        <p:spPr>
          <a:xfrm>
            <a:off x="6134100" y="196215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5"/>
          </p:nvPr>
        </p:nvSpPr>
        <p:spPr>
          <a:xfrm>
            <a:off x="6134100" y="3698700"/>
            <a:ext cx="2469900" cy="75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Nunito"/>
              <a:buNone/>
              <a:defRPr sz="33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 Medium"/>
              <a:buChar char="•"/>
              <a:defRPr sz="21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Medium"/>
              <a:buChar char="•"/>
              <a:defRPr sz="18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Medium"/>
              <a:buChar char="•"/>
              <a:defRPr sz="15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•"/>
              <a:defRPr sz="1400" i="0" u="none" strike="noStrike" cap="non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hyperlink" Target="mailto:se@raisg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7"/>
          <p:cNvGrpSpPr/>
          <p:nvPr/>
        </p:nvGrpSpPr>
        <p:grpSpPr>
          <a:xfrm>
            <a:off x="0" y="0"/>
            <a:ext cx="9150775" cy="270000"/>
            <a:chOff x="0" y="0"/>
            <a:chExt cx="9150775" cy="270000"/>
          </a:xfrm>
        </p:grpSpPr>
        <p:sp>
          <p:nvSpPr>
            <p:cNvPr id="122" name="Google Shape;122;p17"/>
            <p:cNvSpPr/>
            <p:nvPr/>
          </p:nvSpPr>
          <p:spPr>
            <a:xfrm>
              <a:off x="642175" y="0"/>
              <a:ext cx="8508600" cy="270000"/>
            </a:xfrm>
            <a:prstGeom prst="rect">
              <a:avLst/>
            </a:prstGeom>
            <a:solidFill>
              <a:srgbClr val="43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0" y="0"/>
              <a:ext cx="642300" cy="132000"/>
            </a:xfrm>
            <a:prstGeom prst="rect">
              <a:avLst/>
            </a:prstGeom>
            <a:solidFill>
              <a:srgbClr val="83B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7"/>
          <p:cNvGrpSpPr/>
          <p:nvPr/>
        </p:nvGrpSpPr>
        <p:grpSpPr>
          <a:xfrm>
            <a:off x="435015" y="270011"/>
            <a:ext cx="8273962" cy="4741564"/>
            <a:chOff x="-654325" y="-347030"/>
            <a:chExt cx="8582948" cy="5416454"/>
          </a:xfrm>
        </p:grpSpPr>
        <p:pic>
          <p:nvPicPr>
            <p:cNvPr id="126" name="Google Shape;12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654325" y="-347030"/>
              <a:ext cx="1133974" cy="6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07570" y="3875450"/>
              <a:ext cx="2421053" cy="1193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17"/>
          <p:cNvSpPr txBox="1"/>
          <p:nvPr/>
        </p:nvSpPr>
        <p:spPr>
          <a:xfrm>
            <a:off x="616588" y="1719633"/>
            <a:ext cx="7797900" cy="103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OPORTUNIDADES </a:t>
            </a:r>
            <a:endParaRPr sz="4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Y DESAFÍOS </a:t>
            </a:r>
            <a:endParaRPr sz="4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EN LA AMAZONÍA</a:t>
            </a:r>
            <a:r>
              <a:rPr lang="es-ES" sz="3600" b="1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/>
          <p:nvPr/>
        </p:nvSpPr>
        <p:spPr>
          <a:xfrm>
            <a:off x="335550" y="2887850"/>
            <a:ext cx="5219100" cy="1584000"/>
          </a:xfrm>
          <a:prstGeom prst="roundRect">
            <a:avLst>
              <a:gd name="adj" fmla="val 9038"/>
            </a:avLst>
          </a:prstGeom>
          <a:solidFill>
            <a:srgbClr val="ECE8DE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4034750" y="1687350"/>
            <a:ext cx="4257900" cy="3057300"/>
          </a:xfrm>
          <a:prstGeom prst="rect">
            <a:avLst/>
          </a:prstGeom>
          <a:solidFill>
            <a:srgbClr val="736357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363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716550" y="2973450"/>
            <a:ext cx="306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Conectividad Ecológica</a:t>
            </a:r>
            <a:r>
              <a:rPr lang="es-ES" sz="1300" dirty="0">
                <a:solidFill>
                  <a:schemeClr val="dk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- condición de un paisaje para permitir el movimiento de especies, el flujo de genes, y el tránsito de procesos ecológicos entre hábitats. Es esencial para la salud de los ecosistemas y su adaptación al CC.</a:t>
            </a:r>
            <a:endParaRPr sz="1300" i="1" dirty="0">
              <a:solidFill>
                <a:schemeClr val="dk1"/>
              </a:solidFill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</p:txBody>
      </p:sp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 l="10337" r="10329"/>
          <a:stretch/>
        </p:blipFill>
        <p:spPr>
          <a:xfrm>
            <a:off x="4099475" y="1754100"/>
            <a:ext cx="4130124" cy="2932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6"/>
          <p:cNvGrpSpPr/>
          <p:nvPr/>
        </p:nvGrpSpPr>
        <p:grpSpPr>
          <a:xfrm>
            <a:off x="130034" y="43295"/>
            <a:ext cx="2487760" cy="322457"/>
            <a:chOff x="2086750" y="3969695"/>
            <a:chExt cx="4760352" cy="617025"/>
          </a:xfrm>
        </p:grpSpPr>
        <p:pic>
          <p:nvPicPr>
            <p:cNvPr id="262" name="Google Shape;262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86750" y="3969695"/>
              <a:ext cx="1133974" cy="6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28225" y="4139500"/>
              <a:ext cx="887550" cy="355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59550" y="4098352"/>
              <a:ext cx="887552" cy="4377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26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66" name="Google Shape;266;p26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67" name="Google Shape;26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26"/>
          <p:cNvSpPr txBox="1"/>
          <p:nvPr/>
        </p:nvSpPr>
        <p:spPr>
          <a:xfrm>
            <a:off x="411750" y="822950"/>
            <a:ext cx="100440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Se </a:t>
            </a:r>
            <a:r>
              <a:rPr lang="en-US" sz="2200" b="1" dirty="0" err="1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pierde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la </a:t>
            </a:r>
            <a:r>
              <a:rPr lang="en-US" sz="2200" b="1" dirty="0" err="1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conectividad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</a:t>
            </a:r>
            <a:r>
              <a:rPr lang="en-US" sz="2200" b="1" dirty="0" err="1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ecológica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de la </a:t>
            </a:r>
            <a:r>
              <a:rPr lang="en-US" sz="2200" b="1" dirty="0" err="1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Amazonía</a:t>
            </a:r>
            <a:endParaRPr sz="1800" b="1" dirty="0">
              <a:solidFill>
                <a:srgbClr val="D4271E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266700" y="4667250"/>
            <a:ext cx="67029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Fuente Estudio Conectividad Ecológica en los países Amazónicos,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1985-2022. Alianza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NoroAmazónica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e RAISG 2024.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270" name="Google Shape;270;p26" descr="Logotipo, nombre de la empresa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3619" y="566673"/>
            <a:ext cx="978061" cy="48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8">
            <a:alphaModFix amt="56000"/>
          </a:blip>
          <a:stretch>
            <a:fillRect/>
          </a:stretch>
        </p:blipFill>
        <p:spPr>
          <a:xfrm>
            <a:off x="7924836" y="1062374"/>
            <a:ext cx="735625" cy="3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/>
          <p:nvPr/>
        </p:nvSpPr>
        <p:spPr>
          <a:xfrm>
            <a:off x="4034750" y="1687350"/>
            <a:ext cx="4257900" cy="3057300"/>
          </a:xfrm>
          <a:prstGeom prst="rect">
            <a:avLst/>
          </a:prstGeom>
          <a:solidFill>
            <a:srgbClr val="736357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363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426341" y="2862159"/>
            <a:ext cx="306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D4271E"/>
                </a:solidFill>
                <a:latin typeface="Calibri" panose="020F0502020204030204" pitchFamily="34" charset="0"/>
                <a:cs typeface="Calibri" panose="020F0502020204030204" pitchFamily="34" charset="0"/>
                <a:sym typeface="Nunito ExtraBold"/>
              </a:rPr>
              <a:t>13% presenta una probable degradación de su función</a:t>
            </a:r>
            <a:endParaRPr sz="1800" b="1" dirty="0">
              <a:solidFill>
                <a:srgbClr val="D4271E"/>
              </a:solidFill>
              <a:latin typeface="Calibri" panose="020F0502020204030204" pitchFamily="34" charset="0"/>
              <a:cs typeface="Calibri" panose="020F0502020204030204" pitchFamily="34" charset="0"/>
              <a:sym typeface="Nunito ExtraBold"/>
            </a:endParaRPr>
          </a:p>
        </p:txBody>
      </p:sp>
      <p:grpSp>
        <p:nvGrpSpPr>
          <p:cNvPr id="261" name="Google Shape;261;p26"/>
          <p:cNvGrpSpPr/>
          <p:nvPr/>
        </p:nvGrpSpPr>
        <p:grpSpPr>
          <a:xfrm>
            <a:off x="130034" y="43295"/>
            <a:ext cx="2487760" cy="322457"/>
            <a:chOff x="2086750" y="3969695"/>
            <a:chExt cx="4760352" cy="617025"/>
          </a:xfrm>
        </p:grpSpPr>
        <p:pic>
          <p:nvPicPr>
            <p:cNvPr id="262" name="Google Shape;26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6750" y="3969695"/>
              <a:ext cx="1133974" cy="6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28225" y="4139500"/>
              <a:ext cx="887550" cy="355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59550" y="4098352"/>
              <a:ext cx="887552" cy="4377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26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66" name="Google Shape;266;p26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67" name="Google Shape;26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26"/>
          <p:cNvSpPr txBox="1"/>
          <p:nvPr/>
        </p:nvSpPr>
        <p:spPr>
          <a:xfrm>
            <a:off x="411750" y="833110"/>
            <a:ext cx="10044000" cy="184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Los bosques se presentan más fragmentados y aislados</a:t>
            </a:r>
            <a:endParaRPr sz="2200" b="1" dirty="0">
              <a:solidFill>
                <a:schemeClr val="dk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800" b="1" dirty="0">
              <a:solidFill>
                <a:srgbClr val="D4271E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800" b="1" dirty="0">
              <a:solidFill>
                <a:srgbClr val="D4271E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D4271E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23% perdió completamente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D4271E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su conectividad ecológica</a:t>
            </a:r>
            <a:endParaRPr sz="1800" b="1" dirty="0">
              <a:solidFill>
                <a:srgbClr val="D4271E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500380" y="4626610"/>
            <a:ext cx="67029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Fuente Estudio Conectividad Ecológica en los países Amazónicos,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1985-2022. Alianza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NoroAmazónica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e RAISG 2024.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270" name="Google Shape;270;p26" descr="Logotipo, nombre de la empresa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3619" y="566673"/>
            <a:ext cx="978061" cy="48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7">
            <a:alphaModFix amt="56000"/>
          </a:blip>
          <a:stretch>
            <a:fillRect/>
          </a:stretch>
        </p:blipFill>
        <p:spPr>
          <a:xfrm>
            <a:off x="7924836" y="1062374"/>
            <a:ext cx="735625" cy="3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7-rt.googleusercontent.com/slidesz/AGV_vUd5ES6W4E5gmF7zhlveM6kPrbXFK6RBwnNKh_0qLng3WcFWN9e5wxmOUrcCmR-MJmI_h0wYa6_LgeHBjyTkDzvPmKA3N6aa24IXO-EA15pt8RVo_VNX5tug9LkMW6n_gEPJyS1PmVQJ4qnYh1em14DLIBl3KDDk=s2048?key=TjI8ORFlRatZeWL2kxIr3g">
            <a:extLst>
              <a:ext uri="{FF2B5EF4-FFF2-40B4-BE49-F238E27FC236}">
                <a16:creationId xmlns:a16="http://schemas.microsoft.com/office/drawing/2014/main" id="{0E536896-26F8-6B42-9B0F-2A3178F2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85" y="1733829"/>
            <a:ext cx="4126230" cy="29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57070D1-2BA2-6645-8BD2-91C4B89B87B5}"/>
              </a:ext>
            </a:extLst>
          </p:cNvPr>
          <p:cNvSpPr txBox="1"/>
          <p:nvPr/>
        </p:nvSpPr>
        <p:spPr>
          <a:xfrm>
            <a:off x="4152754" y="422282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3473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/>
          <p:nvPr/>
        </p:nvSpPr>
        <p:spPr>
          <a:xfrm>
            <a:off x="-19050" y="-19050"/>
            <a:ext cx="9391800" cy="5314800"/>
          </a:xfrm>
          <a:prstGeom prst="rect">
            <a:avLst/>
          </a:prstGeom>
          <a:solidFill>
            <a:srgbClr val="990000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723900" y="3040100"/>
            <a:ext cx="8194800" cy="154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El LLAMADO ES URGENTE</a:t>
            </a: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</a:t>
            </a:r>
            <a:endParaRPr sz="2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para evitar alcanzar el punto de no retorno en la </a:t>
            </a:r>
            <a:r>
              <a:rPr lang="es-ES" sz="2200" b="1" dirty="0" err="1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Amazónia</a:t>
            </a:r>
            <a:endParaRPr sz="2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l="1389" r="14907" b="34593"/>
          <a:stretch/>
        </p:blipFill>
        <p:spPr>
          <a:xfrm>
            <a:off x="-250" y="381000"/>
            <a:ext cx="9144003" cy="4762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8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86" name="Google Shape;286;p28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87" name="Google Shape;287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28"/>
          <p:cNvSpPr txBox="1"/>
          <p:nvPr/>
        </p:nvSpPr>
        <p:spPr>
          <a:xfrm>
            <a:off x="124050" y="583650"/>
            <a:ext cx="84273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Un llamado a la articulación y colaboración </a:t>
            </a:r>
            <a:endParaRPr sz="2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entre los distintos actores de la Amazonía</a:t>
            </a:r>
            <a:endParaRPr sz="21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289" name="Google Shape;28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2925" y="4194200"/>
            <a:ext cx="1368223" cy="6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 txBox="1"/>
          <p:nvPr/>
        </p:nvSpPr>
        <p:spPr>
          <a:xfrm>
            <a:off x="258200" y="4472713"/>
            <a:ext cx="29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Daniel Chamba</a:t>
            </a:r>
            <a:endParaRPr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9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97" name="Google Shape;297;p29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98" name="Google Shape;298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575" y="642650"/>
            <a:ext cx="6303074" cy="41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352650" y="831300"/>
            <a:ext cx="6076500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Tenemos 6 millones </a:t>
            </a:r>
            <a:endParaRPr sz="2200" b="1" dirty="0">
              <a:solidFill>
                <a:schemeClr val="dk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de kilómetros cuadrados </a:t>
            </a:r>
            <a:endParaRPr sz="2200" b="1" dirty="0">
              <a:solidFill>
                <a:schemeClr val="dk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de bosques estables*</a:t>
            </a:r>
            <a:endParaRPr sz="2100" b="1" dirty="0">
              <a:solidFill>
                <a:schemeClr val="dk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419100" y="4591050"/>
            <a:ext cx="67029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*Bosques estables son aquellos que no han experimentado procesos de intervención marcados por eso están en mejores </a:t>
            </a:r>
            <a:endParaRPr sz="90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estados de conservación. Fuente RAISG Bosques Estables 1985-2022</a:t>
            </a:r>
            <a:endParaRPr sz="90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2" name="Google Shape;302;p29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0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309" name="Google Shape;309;p30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310" name="Google Shape;310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766200"/>
            <a:ext cx="6027376" cy="39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0"/>
          <p:cNvSpPr txBox="1"/>
          <p:nvPr/>
        </p:nvSpPr>
        <p:spPr>
          <a:xfrm>
            <a:off x="342900" y="4591050"/>
            <a:ext cx="67029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*Bosques estables son aquellos que no han experimentado procesos de intervención marcados por eso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están en mejores  estados de conservación. Fuente RAISG Bosques Estables 1985-2022. RAISG Amazonía Bajo Presión, 2020.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3" name="Google Shape;313;p30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/>
        </p:nvSpPr>
        <p:spPr>
          <a:xfrm>
            <a:off x="352650" y="831300"/>
            <a:ext cx="7286400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58% </a:t>
            </a: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 los bosques estables*</a:t>
            </a: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se encuentran 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en las </a:t>
            </a: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tierras de los pueblos indígenas (TI)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y</a:t>
            </a: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áreas naturales protegidas (ANP)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2373138" y="3603900"/>
            <a:ext cx="12747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97%</a:t>
            </a:r>
            <a:endParaRPr sz="29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1" descr="Logotipo, nombre de la empres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352650" y="831300"/>
            <a:ext cx="8419800" cy="151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Tierras de los pueblos indígenas (TI) y áreas naturales protegidas (ANP) 2023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23" name="Google Shape;323;p31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324" name="Google Shape;324;p31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325" name="Google Shape;32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6" name="Google Shape;32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0824" y="1520725"/>
            <a:ext cx="4074225" cy="31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/>
          <p:nvPr/>
        </p:nvSpPr>
        <p:spPr>
          <a:xfrm>
            <a:off x="419100" y="4591050"/>
            <a:ext cx="6702900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Fuente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MapBioma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Amazónia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Uso y Cobertura, Colección 6, RAISG 2024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8B1128-D98B-C340-8B42-FB5EDF9E2694}"/>
              </a:ext>
            </a:extLst>
          </p:cNvPr>
          <p:cNvSpPr txBox="1"/>
          <p:nvPr/>
        </p:nvSpPr>
        <p:spPr>
          <a:xfrm>
            <a:off x="2779776" y="3694176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3%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F1ECF4-F8B8-464C-BEC0-2254D2F24F88}"/>
              </a:ext>
            </a:extLst>
          </p:cNvPr>
          <p:cNvSpPr txBox="1"/>
          <p:nvPr/>
        </p:nvSpPr>
        <p:spPr>
          <a:xfrm>
            <a:off x="4206138" y="371246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/>
              <a:t>2%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2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334" name="Google Shape;334;p32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335" name="Google Shape;33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6" name="Google Shape;336;p32"/>
          <p:cNvSpPr txBox="1"/>
          <p:nvPr/>
        </p:nvSpPr>
        <p:spPr>
          <a:xfrm>
            <a:off x="342900" y="4591050"/>
            <a:ext cx="67029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*Bosques estables son aquellos que no han experimentado procesos de intervención marcados por eso están en mejores </a:t>
            </a:r>
            <a:endParaRPr sz="90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estados de conservación. Fuente RAISG Bosques Estables 1985-2022. RAISG Amazonía Bajo Presión, 2020.</a:t>
            </a:r>
            <a:endParaRPr sz="90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7" name="Google Shape;3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766200"/>
            <a:ext cx="6027376" cy="39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352650" y="831300"/>
            <a:ext cx="7286400" cy="184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42%</a:t>
            </a: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de los bosques estables*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no cuentan con un régimen especial </a:t>
            </a:r>
            <a:endParaRPr sz="13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de gestión territoria</a:t>
            </a:r>
            <a:r>
              <a:rPr lang="es-ES" sz="13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l</a:t>
            </a:r>
            <a:r>
              <a:rPr lang="es-ES" sz="13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que deja  </a:t>
            </a:r>
            <a:endParaRPr sz="13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vulnerables a la deforestación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OPORTUNIDAD!</a:t>
            </a:r>
            <a:endParaRPr sz="15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" name="Google Shape;345;p33"/>
          <p:cNvGraphicFramePr/>
          <p:nvPr>
            <p:extLst>
              <p:ext uri="{D42A27DB-BD31-4B8C-83A1-F6EECF244321}">
                <p14:modId xmlns:p14="http://schemas.microsoft.com/office/powerpoint/2010/main" val="317447620"/>
              </p:ext>
            </p:extLst>
          </p:nvPr>
        </p:nvGraphicFramePr>
        <p:xfrm>
          <a:off x="579275" y="1272163"/>
          <a:ext cx="7792225" cy="795244"/>
        </p:xfrm>
        <a:graphic>
          <a:graphicData uri="http://schemas.openxmlformats.org/drawingml/2006/table">
            <a:tbl>
              <a:tblPr>
                <a:noFill/>
                <a:tableStyleId>{D6004689-47F6-4273-9B08-E76A6A7ED62A}</a:tableStyleId>
              </a:tblPr>
              <a:tblGrid>
                <a:gridCol w="169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0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3000">
                          <a:solidFill>
                            <a:srgbClr val="EEF5FF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1</a:t>
                      </a:r>
                      <a:endParaRPr>
                        <a:solidFill>
                          <a:srgbClr val="EEF5FF"/>
                        </a:solidFill>
                        <a:latin typeface="Calibri" panose="020F0502020204030204" pitchFamily="34" charset="0"/>
                        <a:ea typeface="Nunito"/>
                        <a:cs typeface="Calibri" panose="020F0502020204030204" pitchFamily="34" charset="0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739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latin typeface="Calibri" panose="020F0502020204030204" pitchFamily="34" charset="0"/>
                        <a:ea typeface="Nunito"/>
                        <a:cs typeface="Calibri" panose="020F0502020204030204" pitchFamily="34" charset="0"/>
                        <a:sym typeface="Nuni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Fortalecer las figuras de conservación </a:t>
                      </a:r>
                      <a:endParaRPr sz="18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Nunito Black"/>
                        <a:cs typeface="Calibri" panose="020F0502020204030204" pitchFamily="34" charset="0"/>
                        <a:sym typeface="Nunito Black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ya existentes en la Amazonía (TI, ANP y otras) </a:t>
                      </a:r>
                      <a:endParaRPr sz="18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Nunito Black"/>
                        <a:cs typeface="Calibri" panose="020F0502020204030204" pitchFamily="34" charset="0"/>
                        <a:sym typeface="Nunito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6" name="Google Shape;346;p33"/>
          <p:cNvGraphicFramePr/>
          <p:nvPr>
            <p:extLst>
              <p:ext uri="{D42A27DB-BD31-4B8C-83A1-F6EECF244321}">
                <p14:modId xmlns:p14="http://schemas.microsoft.com/office/powerpoint/2010/main" val="707615025"/>
              </p:ext>
            </p:extLst>
          </p:nvPr>
        </p:nvGraphicFramePr>
        <p:xfrm>
          <a:off x="579275" y="2150150"/>
          <a:ext cx="7792225" cy="1403550"/>
        </p:xfrm>
        <a:graphic>
          <a:graphicData uri="http://schemas.openxmlformats.org/drawingml/2006/table">
            <a:tbl>
              <a:tblPr>
                <a:noFill/>
                <a:tableStyleId>{D6004689-47F6-4273-9B08-E76A6A7ED62A}</a:tableStyleId>
              </a:tblPr>
              <a:tblGrid>
                <a:gridCol w="16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3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3000">
                          <a:solidFill>
                            <a:srgbClr val="43739A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2</a:t>
                      </a:r>
                      <a:endParaRPr>
                        <a:solidFill>
                          <a:srgbClr val="43739A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59A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latin typeface="Calibri" panose="020F0502020204030204" pitchFamily="34" charset="0"/>
                        <a:ea typeface="Nunito"/>
                        <a:cs typeface="Calibri" panose="020F0502020204030204" pitchFamily="34" charset="0"/>
                        <a:sym typeface="Nuni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Llenar los vacíos de conservación en zonas estratégicas claves para la conectividad </a:t>
                      </a:r>
                      <a:endParaRPr sz="18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Nunito Black"/>
                        <a:cs typeface="Calibri" panose="020F0502020204030204" pitchFamily="34" charset="0"/>
                        <a:sym typeface="Nunito Black"/>
                      </a:endParaRPr>
                    </a:p>
                    <a:p>
                      <a:pPr marL="457200" lvl="0" indent="-330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"/>
                        <a:buChar char="-"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"/>
                          <a:cs typeface="Calibri" panose="020F0502020204030204" pitchFamily="34" charset="0"/>
                          <a:sym typeface="Nunito"/>
                        </a:rPr>
                        <a:t>Reconocer y titular nuevos </a:t>
                      </a:r>
                      <a:r>
                        <a:rPr lang="es-ES" sz="16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"/>
                          <a:cs typeface="Calibri" panose="020F0502020204030204" pitchFamily="34" charset="0"/>
                          <a:sym typeface="Nunito"/>
                        </a:rPr>
                        <a:t>TIs</a:t>
                      </a:r>
                      <a:r>
                        <a:rPr lang="es-ES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"/>
                          <a:cs typeface="Calibri" panose="020F0502020204030204" pitchFamily="34" charset="0"/>
                          <a:sym typeface="Nunito"/>
                        </a:rPr>
                        <a:t> y crear nuevas </a:t>
                      </a:r>
                      <a:r>
                        <a:rPr lang="es-ES" sz="16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"/>
                          <a:cs typeface="Calibri" panose="020F0502020204030204" pitchFamily="34" charset="0"/>
                          <a:sym typeface="Nunito"/>
                        </a:rPr>
                        <a:t>ANPs</a:t>
                      </a:r>
                      <a:endParaRPr sz="1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Nunito"/>
                        <a:cs typeface="Calibri" panose="020F0502020204030204" pitchFamily="34" charset="0"/>
                        <a:sym typeface="Nunito"/>
                      </a:endParaRPr>
                    </a:p>
                    <a:p>
                      <a:pPr marL="457200" lvl="0" indent="-330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Nunito"/>
                        <a:buChar char="-"/>
                      </a:pPr>
                      <a:r>
                        <a:rPr lang="es-ES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"/>
                          <a:cs typeface="Calibri" panose="020F0502020204030204" pitchFamily="34" charset="0"/>
                          <a:sym typeface="Nunito"/>
                        </a:rPr>
                        <a:t>Crear otras figuras de conservación y uso sostenible</a:t>
                      </a:r>
                      <a:endParaRPr sz="1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Nunito"/>
                        <a:cs typeface="Calibri" panose="020F0502020204030204" pitchFamily="34" charset="0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7" name="Google Shape;347;p33"/>
          <p:cNvGraphicFramePr/>
          <p:nvPr>
            <p:extLst>
              <p:ext uri="{D42A27DB-BD31-4B8C-83A1-F6EECF244321}">
                <p14:modId xmlns:p14="http://schemas.microsoft.com/office/powerpoint/2010/main" val="2036144241"/>
              </p:ext>
            </p:extLst>
          </p:nvPr>
        </p:nvGraphicFramePr>
        <p:xfrm>
          <a:off x="579262" y="3663750"/>
          <a:ext cx="7792237" cy="1192730"/>
        </p:xfrm>
        <a:graphic>
          <a:graphicData uri="http://schemas.openxmlformats.org/drawingml/2006/table">
            <a:tbl>
              <a:tblPr>
                <a:noFill/>
                <a:tableStyleId>{D6004689-47F6-4273-9B08-E76A6A7ED62A}</a:tableStyleId>
              </a:tblPr>
              <a:tblGrid>
                <a:gridCol w="1687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2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27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3000" dirty="0">
                          <a:solidFill>
                            <a:srgbClr val="43739A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3</a:t>
                      </a:r>
                      <a:endParaRPr dirty="0">
                        <a:solidFill>
                          <a:srgbClr val="43739A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E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Articular esas acciones desde una perspectiva regional </a:t>
                      </a:r>
                      <a:r>
                        <a:rPr lang="es-ES" sz="18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que considere las funciones de los ecosistemas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Nunito Black"/>
                          <a:cs typeface="Calibri" panose="020F0502020204030204" pitchFamily="34" charset="0"/>
                          <a:sym typeface="Nunito Black"/>
                        </a:rPr>
                        <a:t> y la integralidad de la Amazonía </a:t>
                      </a:r>
                      <a:endParaRPr sz="1200" b="0" dirty="0">
                        <a:solidFill>
                          <a:srgbClr val="4B4D52"/>
                        </a:solidFill>
                        <a:highlight>
                          <a:srgbClr val="FFFFFF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" name="Google Shape;348;p33"/>
          <p:cNvSpPr txBox="1"/>
          <p:nvPr/>
        </p:nvSpPr>
        <p:spPr>
          <a:xfrm>
            <a:off x="445921" y="667338"/>
            <a:ext cx="402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MENSAJES CLAVE</a:t>
            </a:r>
            <a:endParaRPr sz="2200" b="1" dirty="0">
              <a:solidFill>
                <a:schemeClr val="dk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grpSp>
        <p:nvGrpSpPr>
          <p:cNvPr id="349" name="Google Shape;349;p33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350" name="Google Shape;350;p33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351" name="Google Shape;351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33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3150" y="575700"/>
            <a:ext cx="1246601" cy="6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4"/>
          <p:cNvGrpSpPr/>
          <p:nvPr/>
        </p:nvGrpSpPr>
        <p:grpSpPr>
          <a:xfrm>
            <a:off x="0" y="0"/>
            <a:ext cx="9150775" cy="270000"/>
            <a:chOff x="0" y="4873500"/>
            <a:chExt cx="9150775" cy="270000"/>
          </a:xfrm>
        </p:grpSpPr>
        <p:sp>
          <p:nvSpPr>
            <p:cNvPr id="358" name="Google Shape;358;p34"/>
            <p:cNvSpPr/>
            <p:nvPr/>
          </p:nvSpPr>
          <p:spPr>
            <a:xfrm>
              <a:off x="642175" y="4873500"/>
              <a:ext cx="8508600" cy="270000"/>
            </a:xfrm>
            <a:prstGeom prst="rect">
              <a:avLst/>
            </a:prstGeom>
            <a:solidFill>
              <a:srgbClr val="3B6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0" y="4873500"/>
              <a:ext cx="642300" cy="132000"/>
            </a:xfrm>
            <a:prstGeom prst="rect">
              <a:avLst/>
            </a:prstGeom>
            <a:solidFill>
              <a:srgbClr val="6EB5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2086750" y="3969695"/>
            <a:ext cx="4760352" cy="617025"/>
            <a:chOff x="2086750" y="3969695"/>
            <a:chExt cx="4760352" cy="617025"/>
          </a:xfrm>
        </p:grpSpPr>
        <p:pic>
          <p:nvPicPr>
            <p:cNvPr id="361" name="Google Shape;361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6750" y="3969695"/>
              <a:ext cx="1133974" cy="6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28225" y="4139500"/>
              <a:ext cx="887550" cy="355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59550" y="4098352"/>
              <a:ext cx="887552" cy="4377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4" name="Google Shape;364;p34"/>
          <p:cNvGrpSpPr/>
          <p:nvPr/>
        </p:nvGrpSpPr>
        <p:grpSpPr>
          <a:xfrm>
            <a:off x="0" y="0"/>
            <a:ext cx="9150775" cy="270000"/>
            <a:chOff x="0" y="0"/>
            <a:chExt cx="9150775" cy="270000"/>
          </a:xfrm>
        </p:grpSpPr>
        <p:sp>
          <p:nvSpPr>
            <p:cNvPr id="365" name="Google Shape;365;p34"/>
            <p:cNvSpPr/>
            <p:nvPr/>
          </p:nvSpPr>
          <p:spPr>
            <a:xfrm>
              <a:off x="642175" y="0"/>
              <a:ext cx="8508600" cy="270000"/>
            </a:xfrm>
            <a:prstGeom prst="rect">
              <a:avLst/>
            </a:prstGeom>
            <a:solidFill>
              <a:srgbClr val="43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0" y="0"/>
              <a:ext cx="642300" cy="132000"/>
            </a:xfrm>
            <a:prstGeom prst="rect">
              <a:avLst/>
            </a:prstGeom>
            <a:solidFill>
              <a:srgbClr val="83B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367" name="Google Shape;36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87" y="-27420"/>
            <a:ext cx="9150776" cy="6099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4"/>
          <p:cNvSpPr txBox="1"/>
          <p:nvPr/>
        </p:nvSpPr>
        <p:spPr>
          <a:xfrm>
            <a:off x="606974" y="3039263"/>
            <a:ext cx="2577475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dirty="0">
                <a:solidFill>
                  <a:schemeClr val="lt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Angélica </a:t>
            </a:r>
            <a:r>
              <a:rPr lang="es-ES" sz="2100" dirty="0" err="1">
                <a:solidFill>
                  <a:schemeClr val="lt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Garcia</a:t>
            </a:r>
            <a:endParaRPr sz="2100" dirty="0">
              <a:solidFill>
                <a:schemeClr val="lt1"/>
              </a:solidFill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dirty="0">
                <a:solidFill>
                  <a:schemeClr val="lt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  <a:hlinkClick r:id="rId7"/>
              </a:rPr>
              <a:t>se@raisg.org</a:t>
            </a:r>
            <a:endParaRPr lang="es-ES" sz="2100" dirty="0">
              <a:solidFill>
                <a:schemeClr val="lt1"/>
              </a:solidFill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dirty="0" err="1">
                <a:solidFill>
                  <a:schemeClr val="lt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raisg.org</a:t>
            </a:r>
            <a:r>
              <a:rPr lang="es-ES" sz="2100" dirty="0">
                <a:solidFill>
                  <a:schemeClr val="lt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/es/cop16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69" name="Google Shape;369;p34"/>
          <p:cNvSpPr txBox="1"/>
          <p:nvPr/>
        </p:nvSpPr>
        <p:spPr>
          <a:xfrm>
            <a:off x="-14636" y="2395435"/>
            <a:ext cx="3092100" cy="559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¡GRACIAS!</a:t>
            </a:r>
            <a:endParaRPr sz="2500" b="1" dirty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370" name="Google Shape;370;p34"/>
          <p:cNvGrpSpPr/>
          <p:nvPr/>
        </p:nvGrpSpPr>
        <p:grpSpPr>
          <a:xfrm>
            <a:off x="546109" y="270014"/>
            <a:ext cx="8345200" cy="4798978"/>
            <a:chOff x="-654325" y="-347030"/>
            <a:chExt cx="8582948" cy="5416454"/>
          </a:xfrm>
        </p:grpSpPr>
        <p:pic>
          <p:nvPicPr>
            <p:cNvPr id="371" name="Google Shape;371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4325" y="-347030"/>
              <a:ext cx="1133974" cy="6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07570" y="3875450"/>
              <a:ext cx="2421053" cy="1193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3" name="Google Shape;373;p34"/>
          <p:cNvSpPr txBox="1"/>
          <p:nvPr/>
        </p:nvSpPr>
        <p:spPr>
          <a:xfrm>
            <a:off x="608900" y="4521450"/>
            <a:ext cx="5347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Aldeia Ngojwêrê, Terra Indígena Wawi, Brasil, Ton Koene / ISA</a:t>
            </a:r>
            <a:endParaRPr sz="1200">
              <a:solidFill>
                <a:schemeClr val="lt1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839B5D-9140-D142-8711-6222D460D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937" y="297420"/>
            <a:ext cx="1164933" cy="16736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35" name="Google Shape;135;p18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136" name="Google Shape;136;p18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37" name="Google Shape;13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18"/>
          <p:cNvPicPr preferRelativeResize="0"/>
          <p:nvPr/>
        </p:nvPicPr>
        <p:blipFill rotWithShape="1">
          <a:blip r:embed="rId4">
            <a:alphaModFix amt="52000"/>
          </a:blip>
          <a:srcRect l="18054" r="29627"/>
          <a:stretch/>
        </p:blipFill>
        <p:spPr>
          <a:xfrm>
            <a:off x="216025" y="403950"/>
            <a:ext cx="6722450" cy="653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8208" y="3698073"/>
            <a:ext cx="1112821" cy="107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387" y="3209185"/>
            <a:ext cx="1112821" cy="107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7">
            <a:alphaModFix/>
          </a:blip>
          <a:srcRect l="4377" t="37958" r="6819" b="37022"/>
          <a:stretch/>
        </p:blipFill>
        <p:spPr>
          <a:xfrm>
            <a:off x="3169886" y="3169845"/>
            <a:ext cx="1415409" cy="3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8">
            <a:alphaModFix/>
          </a:blip>
          <a:srcRect t="19105" b="17122"/>
          <a:stretch/>
        </p:blipFill>
        <p:spPr>
          <a:xfrm>
            <a:off x="106288" y="1728394"/>
            <a:ext cx="927188" cy="53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9">
            <a:alphaModFix/>
          </a:blip>
          <a:srcRect l="7944" t="35673" b="31338"/>
          <a:stretch/>
        </p:blipFill>
        <p:spPr>
          <a:xfrm>
            <a:off x="3262971" y="2607882"/>
            <a:ext cx="1112821" cy="3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4516" y="1741592"/>
            <a:ext cx="634556" cy="33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61489" y="848485"/>
            <a:ext cx="520416" cy="60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26839" y="1132378"/>
            <a:ext cx="634561" cy="60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 descr="Logotipo, nombre de la empresa&#10;&#10;Descripción generada automáticamen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08300" y="627500"/>
            <a:ext cx="2767976" cy="13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/>
        </p:nvSpPr>
        <p:spPr>
          <a:xfrm>
            <a:off x="460400" y="735050"/>
            <a:ext cx="50532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Amazonía: patrimonio natural 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y regulador del clima del planeta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l="55969" r="8122"/>
          <a:stretch/>
        </p:blipFill>
        <p:spPr>
          <a:xfrm>
            <a:off x="5963979" y="161675"/>
            <a:ext cx="3180022" cy="498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56" name="Google Shape;156;p19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157" name="Google Shape;157;p19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58" name="Google Shape;158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9"/>
          <p:cNvSpPr txBox="1"/>
          <p:nvPr/>
        </p:nvSpPr>
        <p:spPr>
          <a:xfrm>
            <a:off x="458587" y="1735550"/>
            <a:ext cx="54108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rgbClr val="736357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El </a:t>
            </a: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bosque tropical más extenso </a:t>
            </a:r>
            <a:r>
              <a:rPr lang="es-ES" sz="1700" dirty="0">
                <a:solidFill>
                  <a:srgbClr val="736357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del mundo</a:t>
            </a:r>
            <a:endParaRPr sz="1700" dirty="0">
              <a:solidFill>
                <a:srgbClr val="736357"/>
              </a:solidFill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736357"/>
              </a:solidFill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619 </a:t>
            </a:r>
            <a:r>
              <a:rPr lang="es-ES" sz="1700" b="1" dirty="0" err="1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Mha</a:t>
            </a: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de bosques naturales</a:t>
            </a:r>
            <a:endParaRPr sz="1700" b="1" dirty="0">
              <a:solidFill>
                <a:srgbClr val="73635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80.000 especies de plantas</a:t>
            </a:r>
            <a:endParaRPr sz="13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79.000 millones de toneladas métricas </a:t>
            </a:r>
            <a:endParaRPr sz="1700" b="1" dirty="0">
              <a:solidFill>
                <a:srgbClr val="736357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rgbClr val="736357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de </a:t>
            </a: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carbono forestal</a:t>
            </a:r>
            <a:r>
              <a:rPr lang="es-ES" sz="1700" dirty="0">
                <a:solidFill>
                  <a:srgbClr val="736357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(solo en el bioma Amazónico)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58% están en Territorios Indígenas y Áreas Naturales Protegidas</a:t>
            </a:r>
            <a:endParaRPr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dirty="0">
                <a:solidFill>
                  <a:srgbClr val="736357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Responsable por la </a:t>
            </a:r>
            <a:r>
              <a:rPr lang="es-ES" sz="1700" b="1" dirty="0">
                <a:solidFill>
                  <a:srgbClr val="736357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estabilidad climática global</a:t>
            </a:r>
            <a:endParaRPr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B4D52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B4D52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4B4D52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0226" y="4530750"/>
            <a:ext cx="1151575" cy="51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6100200" y="4603963"/>
            <a:ext cx="29616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Daniel Chamba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477012" y="4514850"/>
            <a:ext cx="5036588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Fuente RAISG (2023) El papel de los </a:t>
            </a:r>
            <a:r>
              <a:rPr lang="es-ES" sz="800" dirty="0" err="1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territórios</a:t>
            </a: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indígenas en la conservación del carbono forestal. </a:t>
            </a:r>
            <a:endParaRPr sz="8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Proyecto Ciencia y Saber Indígena por la Amazonía (apoyo NICFI). </a:t>
            </a:r>
            <a:r>
              <a:rPr lang="es-ES" sz="800" dirty="0" err="1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MapBiomas</a:t>
            </a: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Amazonía Uso </a:t>
            </a:r>
            <a:endParaRPr sz="8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y Cobertura col.6 - 1985-2023 (apoyo </a:t>
            </a:r>
            <a:r>
              <a:rPr lang="es-ES" sz="800" dirty="0" err="1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Quadrature</a:t>
            </a:r>
            <a:r>
              <a:rPr lang="es-ES" sz="8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)</a:t>
            </a:r>
            <a:endParaRPr sz="8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/>
        </p:nvSpPr>
        <p:spPr>
          <a:xfrm>
            <a:off x="4649876" y="1106525"/>
            <a:ext cx="7581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47 millones de personas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viven en la cuenca Amazónica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3">
            <a:alphaModFix/>
          </a:blip>
          <a:srcRect r="25755"/>
          <a:stretch/>
        </p:blipFill>
        <p:spPr>
          <a:xfrm>
            <a:off x="50" y="442175"/>
            <a:ext cx="4512123" cy="470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4653293" y="2161050"/>
            <a:ext cx="41997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dk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2 millones de pobladores indígenas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4B4D52"/>
                </a:solidFill>
                <a:highlight>
                  <a:schemeClr val="lt1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Divididos en 410 grupos, 80 en aislamiento voluntario</a:t>
            </a:r>
            <a:endParaRPr sz="1100" dirty="0">
              <a:solidFill>
                <a:srgbClr val="4B4D52"/>
              </a:solidFill>
              <a:highlight>
                <a:schemeClr val="lt1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4B4D52"/>
                </a:solidFill>
                <a:highlight>
                  <a:schemeClr val="lt1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Preservan 300 lenguas originarias</a:t>
            </a:r>
            <a:endParaRPr sz="1100" dirty="0">
              <a:solidFill>
                <a:srgbClr val="4B4D52"/>
              </a:solidFill>
              <a:highlight>
                <a:schemeClr val="lt1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4B4D52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Comunidades indígenas, afrodescendientes y locales</a:t>
            </a:r>
            <a:r>
              <a:rPr lang="es-ES" sz="1600" b="1" dirty="0">
                <a:solidFill>
                  <a:schemeClr val="dk1"/>
                </a:solidFill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</a:t>
            </a:r>
            <a:r>
              <a:rPr lang="es-ES" sz="16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sostienen </a:t>
            </a:r>
            <a:r>
              <a:rPr lang="es-ES" sz="16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sistemas de conocimiento </a:t>
            </a:r>
            <a:r>
              <a:rPr lang="es-ES" sz="16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que </a:t>
            </a:r>
            <a:r>
              <a:rPr lang="es-ES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aportan a la </a:t>
            </a:r>
            <a:r>
              <a:rPr lang="es-ES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diversidad cultural</a:t>
            </a:r>
            <a:r>
              <a:rPr lang="es-ES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Medium"/>
                <a:cs typeface="Calibri" panose="020F0502020204030204" pitchFamily="34" charset="0"/>
                <a:sym typeface="Nunito Medium"/>
              </a:rPr>
              <a:t> y la</a:t>
            </a:r>
            <a:r>
              <a:rPr lang="es-ES" sz="16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preservación ambiental</a:t>
            </a: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Nunito Medium"/>
              <a:cs typeface="Calibri" panose="020F0502020204030204" pitchFamily="34" charset="0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highlight>
                <a:srgbClr val="FFFFFF"/>
              </a:highlight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172" name="Google Shape;172;p20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73" name="Google Shape;173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20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2861400" y="4429725"/>
            <a:ext cx="16509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Aldeia</a:t>
            </a:r>
            <a:r>
              <a:rPr lang="es-ES" sz="12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s-ES" sz="1200" dirty="0" err="1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Ikpeng</a:t>
            </a:r>
            <a:r>
              <a:rPr lang="es-ES" sz="12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, Brasil.</a:t>
            </a:r>
            <a:endParaRPr sz="12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200" dirty="0" err="1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Ayrton</a:t>
            </a:r>
            <a:r>
              <a:rPr lang="es-ES" sz="12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s-ES" sz="1200" dirty="0" err="1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Vignola</a:t>
            </a:r>
            <a:r>
              <a:rPr lang="es-ES" sz="1200" dirty="0">
                <a:solidFill>
                  <a:schemeClr val="lt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 / ISA</a:t>
            </a:r>
            <a:endParaRPr sz="1200" dirty="0">
              <a:solidFill>
                <a:schemeClr val="lt1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82" name="Google Shape;182;p21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183" name="Google Shape;183;p21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84" name="Google Shape;18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226" y="4530750"/>
            <a:ext cx="1151575" cy="515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1"/>
          <p:cNvGrpSpPr/>
          <p:nvPr/>
        </p:nvGrpSpPr>
        <p:grpSpPr>
          <a:xfrm>
            <a:off x="647301" y="1374679"/>
            <a:ext cx="3876444" cy="3130167"/>
            <a:chOff x="292213" y="1799323"/>
            <a:chExt cx="3967701" cy="3470252"/>
          </a:xfrm>
        </p:grpSpPr>
        <p:pic>
          <p:nvPicPr>
            <p:cNvPr id="187" name="Google Shape;187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4875" y="1799323"/>
              <a:ext cx="3362365" cy="226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213" y="3224450"/>
              <a:ext cx="3967701" cy="2045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" name="Google Shape;189;p21"/>
          <p:cNvGrpSpPr/>
          <p:nvPr/>
        </p:nvGrpSpPr>
        <p:grpSpPr>
          <a:xfrm>
            <a:off x="4728429" y="536480"/>
            <a:ext cx="3481486" cy="2350482"/>
            <a:chOff x="4892849" y="1647655"/>
            <a:chExt cx="4168946" cy="3051782"/>
          </a:xfrm>
        </p:grpSpPr>
        <p:pic>
          <p:nvPicPr>
            <p:cNvPr id="190" name="Google Shape;190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92849" y="2579625"/>
              <a:ext cx="4098750" cy="2119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916221" y="1647655"/>
              <a:ext cx="4145574" cy="1213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3200" y="2585625"/>
            <a:ext cx="4125331" cy="235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Logotipo, nombre de la empresa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/>
        </p:nvSpPr>
        <p:spPr>
          <a:xfrm>
            <a:off x="460400" y="603986"/>
            <a:ext cx="8281264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El avance de las actividades económicas y las pérdidas de bosque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201" name="Google Shape;201;p22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02" name="Google Shape;202;p22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03" name="Google Shape;203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226" y="4530750"/>
            <a:ext cx="1151575" cy="51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250" y="1556699"/>
            <a:ext cx="3225798" cy="26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6300" y="1598500"/>
            <a:ext cx="3321750" cy="2731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6249575" y="4063363"/>
            <a:ext cx="937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chemeClr val="lt1"/>
                </a:solidFill>
                <a:highlight>
                  <a:srgbClr val="5494D3"/>
                </a:highlight>
                <a:latin typeface="Nunito Black"/>
                <a:ea typeface="Nunito Black"/>
                <a:cs typeface="Nunito Black"/>
                <a:sym typeface="Nunito Black"/>
              </a:rPr>
              <a:t>2023</a:t>
            </a:r>
            <a:endParaRPr sz="2300">
              <a:solidFill>
                <a:schemeClr val="lt1"/>
              </a:solidFill>
              <a:highlight>
                <a:srgbClr val="5494D3"/>
              </a:highligh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2603600" y="4030350"/>
            <a:ext cx="937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chemeClr val="lt1"/>
                </a:solidFill>
                <a:highlight>
                  <a:srgbClr val="5494D3"/>
                </a:highlight>
                <a:latin typeface="Nunito Black"/>
                <a:ea typeface="Nunito Black"/>
                <a:cs typeface="Nunito Black"/>
                <a:sym typeface="Nunito Black"/>
              </a:rPr>
              <a:t>1985</a:t>
            </a:r>
            <a:endParaRPr sz="2300">
              <a:solidFill>
                <a:schemeClr val="lt1"/>
              </a:solidFill>
              <a:highlight>
                <a:srgbClr val="5494D3"/>
              </a:highlight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209" name="Google Shape;209;p22" descr="Logotipo, nombre de la empresa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419100" y="4591050"/>
            <a:ext cx="67029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Fuente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MapBioma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Amazónia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Uso y Cobertura, Colección 6, RAISG 2024.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*Bosque Natural es la suma de formación forestal, formación </a:t>
            </a:r>
            <a:r>
              <a:rPr lang="es-ES" sz="900" dirty="0" err="1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sabánica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, bosque inundable y manglar</a:t>
            </a:r>
            <a:r>
              <a:rPr lang="es-ES" sz="900" dirty="0">
                <a:solidFill>
                  <a:srgbClr val="4B4D52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.</a:t>
            </a:r>
            <a:endParaRPr sz="900" dirty="0">
              <a:solidFill>
                <a:srgbClr val="4B4D52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7325473" y="2173251"/>
            <a:ext cx="1595700" cy="1469700"/>
          </a:xfrm>
          <a:prstGeom prst="diamond">
            <a:avLst/>
          </a:prstGeom>
          <a:solidFill>
            <a:srgbClr val="EDE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700" b="1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12.5%</a:t>
            </a:r>
            <a:r>
              <a:rPr lang="es-ES" sz="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su superficie </a:t>
            </a: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1985.</a:t>
            </a:r>
            <a:endParaRPr sz="500" b="0" i="0" u="none" strike="noStrike" cap="none">
              <a:solidFill>
                <a:srgbClr val="88CA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6534550" y="1115400"/>
            <a:ext cx="1780800" cy="1582800"/>
          </a:xfrm>
          <a:prstGeom prst="diamond">
            <a:avLst/>
          </a:prstGeom>
          <a:solidFill>
            <a:srgbClr val="EDE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ES" sz="1200" dirty="0"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100" b="1" dirty="0">
                <a:latin typeface="Montserrat"/>
                <a:ea typeface="Montserrat"/>
                <a:cs typeface="Montserrat"/>
                <a:sym typeface="Montserrat"/>
              </a:rPr>
              <a:t>bosque </a:t>
            </a:r>
            <a:endParaRPr sz="11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100" b="1" dirty="0">
                <a:latin typeface="Montserrat"/>
                <a:ea typeface="Montserrat"/>
                <a:cs typeface="Montserrat"/>
                <a:sym typeface="Montserrat"/>
              </a:rPr>
              <a:t>natural* </a:t>
            </a:r>
            <a:r>
              <a:rPr lang="es-ES" sz="1200" dirty="0">
                <a:latin typeface="Montserrat"/>
                <a:ea typeface="Montserrat"/>
                <a:cs typeface="Montserrat"/>
                <a:sym typeface="Montserrat"/>
              </a:rPr>
              <a:t>perdió </a:t>
            </a:r>
            <a:r>
              <a:rPr lang="es-ES" sz="1700" b="1" dirty="0">
                <a:solidFill>
                  <a:srgbClr val="D4271E"/>
                </a:solidFill>
                <a:latin typeface="Montserrat"/>
                <a:ea typeface="Montserrat"/>
                <a:cs typeface="Montserrat"/>
                <a:sym typeface="Montserrat"/>
              </a:rPr>
              <a:t>88 </a:t>
            </a:r>
            <a:r>
              <a:rPr lang="es-ES" sz="1300" dirty="0" err="1">
                <a:solidFill>
                  <a:srgbClr val="D4271E"/>
                </a:solidFill>
                <a:latin typeface="Montserrat"/>
                <a:ea typeface="Montserrat"/>
                <a:cs typeface="Montserrat"/>
                <a:sym typeface="Montserrat"/>
              </a:rPr>
              <a:t>Mha</a:t>
            </a:r>
            <a:endParaRPr sz="1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863450"/>
            <a:ext cx="7338051" cy="412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460400" y="735050"/>
            <a:ext cx="75819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D4271E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88 </a:t>
            </a:r>
            <a:r>
              <a:rPr lang="es-ES" sz="2200" b="1" dirty="0" err="1">
                <a:solidFill>
                  <a:srgbClr val="D4271E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Mha</a:t>
            </a:r>
            <a:r>
              <a:rPr lang="es-ES" sz="2200" b="1" dirty="0">
                <a:solidFill>
                  <a:srgbClr val="D4271E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perdidos de bosque natural* (1985-2023)</a:t>
            </a:r>
            <a:r>
              <a:rPr lang="es-ES" sz="2200" b="1" dirty="0">
                <a:solidFill>
                  <a:srgbClr val="736357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 </a:t>
            </a:r>
            <a:endParaRPr sz="2200" b="1" dirty="0">
              <a:solidFill>
                <a:srgbClr val="736357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220" name="Google Shape;220;p23" descr="Logotipo, nombre de la empres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150" y="4437900"/>
            <a:ext cx="1246601" cy="61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3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22" name="Google Shape;222;p23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23" name="Google Shape;223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230" name="Google Shape;230;p24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31" name="Google Shape;231;p24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32" name="Google Shape;23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365975"/>
            <a:ext cx="9144000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3575" y="4530750"/>
            <a:ext cx="1368223" cy="6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1027328" y="735050"/>
            <a:ext cx="75819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Cuando se pierde el bosque </a:t>
            </a:r>
            <a:endParaRPr sz="2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chemeClr val="lt1"/>
                </a:solidFill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se pierde mucho más que árboles</a:t>
            </a:r>
            <a:endParaRPr sz="2200" b="1" dirty="0">
              <a:solidFill>
                <a:schemeClr val="lt1"/>
              </a:solidFill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525375" y="4447150"/>
            <a:ext cx="5347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Aldeia Moygu, Brasil. Manoela Meyer / ISA</a:t>
            </a:r>
            <a:endParaRPr sz="1200">
              <a:solidFill>
                <a:schemeClr val="lt1"/>
              </a:solidFill>
              <a:highlight>
                <a:srgbClr val="EEEEEE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/>
          <p:nvPr/>
        </p:nvSpPr>
        <p:spPr>
          <a:xfrm>
            <a:off x="399850" y="2430650"/>
            <a:ext cx="306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43739A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243" name="Google Shape;243;p25"/>
          <p:cNvGrpSpPr/>
          <p:nvPr/>
        </p:nvGrpSpPr>
        <p:grpSpPr>
          <a:xfrm>
            <a:off x="50" y="-9625"/>
            <a:ext cx="9143696" cy="451800"/>
            <a:chOff x="50" y="-9626"/>
            <a:chExt cx="8502600" cy="451800"/>
          </a:xfrm>
        </p:grpSpPr>
        <p:sp>
          <p:nvSpPr>
            <p:cNvPr id="244" name="Google Shape;244;p25"/>
            <p:cNvSpPr/>
            <p:nvPr/>
          </p:nvSpPr>
          <p:spPr>
            <a:xfrm flipH="1">
              <a:off x="50" y="-9626"/>
              <a:ext cx="8502600" cy="451800"/>
            </a:xfrm>
            <a:prstGeom prst="rect">
              <a:avLst/>
            </a:prstGeom>
            <a:solidFill>
              <a:srgbClr val="4F8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45" name="Google Shape;24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0034" y="43295"/>
              <a:ext cx="592613" cy="322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226" y="4530750"/>
            <a:ext cx="1151575" cy="51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5">
            <a:alphaModFix/>
          </a:blip>
          <a:srcRect l="34768"/>
          <a:stretch/>
        </p:blipFill>
        <p:spPr>
          <a:xfrm>
            <a:off x="4689650" y="428775"/>
            <a:ext cx="4454349" cy="47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/>
        </p:nvSpPr>
        <p:spPr>
          <a:xfrm>
            <a:off x="328325" y="1268450"/>
            <a:ext cx="7581900" cy="335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Disminuye la capacidad de la Amazonía </a:t>
            </a:r>
            <a:endParaRPr sz="22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 Black"/>
                <a:cs typeface="Calibri" panose="020F0502020204030204" pitchFamily="34" charset="0"/>
                <a:sym typeface="Nunito Black"/>
              </a:rPr>
              <a:t>de regular las temperaturas del planeta</a:t>
            </a:r>
            <a:endParaRPr sz="2200" b="1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 Black"/>
              <a:cs typeface="Calibri" panose="020F0502020204030204" pitchFamily="34" charset="0"/>
              <a:sym typeface="Nuni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MENOS árboles 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carbono acumulado en la atmósfera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altas las temperaturas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erráticos e imprevisibles los flujos de agua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inundaciones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sequías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bosques susceptibles a quemas</a:t>
            </a:r>
            <a:endParaRPr sz="1500" dirty="0">
              <a:solidFill>
                <a:srgbClr val="4B4D52"/>
              </a:solidFill>
              <a:highlight>
                <a:srgbClr val="FFFFFF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rgbClr val="4B4D52"/>
                </a:solidFill>
                <a:highlight>
                  <a:srgbClr val="FFFFFF"/>
                </a:highlight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MÁS incendios</a:t>
            </a:r>
            <a:endParaRPr sz="2200" dirty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4819900" y="4406450"/>
            <a:ext cx="3527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Parque Indígena do </a:t>
            </a:r>
            <a:r>
              <a:rPr lang="es-ES" sz="1200" dirty="0" err="1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Xingu</a:t>
            </a:r>
            <a:r>
              <a:rPr lang="es-ES" sz="1200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, 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André Villas-</a:t>
            </a:r>
            <a:r>
              <a:rPr lang="es-ES" sz="1200" dirty="0" err="1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Bôas</a:t>
            </a:r>
            <a:r>
              <a:rPr lang="es-ES" sz="1200" dirty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/ ISA</a:t>
            </a:r>
            <a:endParaRPr sz="1200" dirty="0">
              <a:solidFill>
                <a:schemeClr val="lt1"/>
              </a:solidFill>
              <a:highlight>
                <a:srgbClr val="EEEEEE"/>
              </a:highlight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250" name="Google Shape;2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226" y="4530750"/>
            <a:ext cx="1151575" cy="51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736357"/>
      </a:dk1>
      <a:lt1>
        <a:srgbClr val="FFFFFF"/>
      </a:lt1>
      <a:dk2>
        <a:srgbClr val="43739A"/>
      </a:dk2>
      <a:lt2>
        <a:srgbClr val="3B6238"/>
      </a:lt2>
      <a:accent1>
        <a:srgbClr val="6EB569"/>
      </a:accent1>
      <a:accent2>
        <a:srgbClr val="CAE4C0"/>
      </a:accent2>
      <a:accent3>
        <a:srgbClr val="EBFAE5"/>
      </a:accent3>
      <a:accent4>
        <a:srgbClr val="43739A"/>
      </a:accent4>
      <a:accent5>
        <a:srgbClr val="659AC6"/>
      </a:accent5>
      <a:accent6>
        <a:srgbClr val="85BDE7"/>
      </a:accent6>
      <a:hlink>
        <a:srgbClr val="AED5F2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839</Words>
  <Application>Microsoft Macintosh PowerPoint</Application>
  <PresentationFormat>Apresentação na tela (16:9)</PresentationFormat>
  <Paragraphs>145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2" baseType="lpstr">
      <vt:lpstr>Raleway</vt:lpstr>
      <vt:lpstr>Roboto</vt:lpstr>
      <vt:lpstr>Nunito ExtraBold</vt:lpstr>
      <vt:lpstr>Nunito</vt:lpstr>
      <vt:lpstr>Helvetica Neue Light</vt:lpstr>
      <vt:lpstr>Montserrat</vt:lpstr>
      <vt:lpstr>Calibri</vt:lpstr>
      <vt:lpstr>Barlow Condensed Light</vt:lpstr>
      <vt:lpstr>Nunito Medium</vt:lpstr>
      <vt:lpstr>Arial</vt:lpstr>
      <vt:lpstr>Barlow Condensed</vt:lpstr>
      <vt:lpstr>Nunito Black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Usuário do Microsoft Office</cp:lastModifiedBy>
  <cp:revision>5</cp:revision>
  <dcterms:modified xsi:type="dcterms:W3CDTF">2024-10-22T15:39:24Z</dcterms:modified>
</cp:coreProperties>
</file>