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7"/>
  </p:notesMasterIdLst>
  <p:sldIdLst>
    <p:sldId id="706" r:id="rId4"/>
    <p:sldId id="259" r:id="rId5"/>
    <p:sldId id="732" r:id="rId6"/>
    <p:sldId id="716" r:id="rId7"/>
    <p:sldId id="717" r:id="rId8"/>
    <p:sldId id="269" r:id="rId9"/>
    <p:sldId id="338" r:id="rId10"/>
    <p:sldId id="344" r:id="rId11"/>
    <p:sldId id="735" r:id="rId12"/>
    <p:sldId id="709" r:id="rId13"/>
    <p:sldId id="262" r:id="rId14"/>
    <p:sldId id="710" r:id="rId15"/>
    <p:sldId id="736" r:id="rId16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92411-5FEE-4477-89F0-6F12CF068BEC}" type="datetimeFigureOut">
              <a:rPr lang="es-BO" smtClean="0"/>
              <a:t>24/10/2024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B21A7-5A40-45DF-BC75-D9CF2E0AF9F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37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f85ee5ebd2_0_2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gf85ee5ebd2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326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0b6d5b521c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g30b6d5b521c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B21A7-5A40-45DF-BC75-D9CF2E0AF9F4}" type="slidenum">
              <a:rPr lang="es-BO" smtClean="0"/>
              <a:t>7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6117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98384a4a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98384a4a3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E53652-778F-934C-7AA9-DCE399E9F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5E89A3-A7C1-F370-C594-AD5534D09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44EBB4-0330-F015-4C61-3F4F9C3BE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4DF686-48A6-91F9-0642-8EF286BB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D92E63-DA8B-33FA-6DED-3CAA27C9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375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017A1-8E75-D080-0D68-78F5DD19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33E912-D227-6D1B-17AE-54D08F227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075801-6B6E-F62E-7C18-55E5A022E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69E5C3-64BD-E1D6-1420-FF5982FF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647AC3-AA85-9C46-026D-FB1078BA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64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BAB4F3-E289-4A1F-25FE-83042AE53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22FCC8-35EA-49E0-CCCB-521129B59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5DEC5A-C2BA-5400-13AA-C5BB6210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E264C2-FA88-5B0B-F684-F4876EBD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32182D-DEDF-E53E-0328-CFBE0315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0548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546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70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981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899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03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162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856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67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1C3FE-86CB-2009-2DDC-E00E7CFA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5F109B-7B9A-1B02-98E2-63B18E4BD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B2B40-E333-5F93-E1B4-1D7B18CB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9D4C77-1948-BF9C-2716-52F0BD4A8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1BAD27-ED74-49D7-6A0D-FE2D1CE7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51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643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433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c62475d03_0_148"/>
          <p:cNvSpPr txBox="1">
            <a:spLocks noGrp="1"/>
          </p:cNvSpPr>
          <p:nvPr>
            <p:ph type="sldNum" idx="12"/>
          </p:nvPr>
        </p:nvSpPr>
        <p:spPr>
          <a:xfrm>
            <a:off x="11675871" y="0"/>
            <a:ext cx="486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448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0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720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17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924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106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597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18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45A2C-54B4-C9F5-6066-F21F26AA5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22DF35-E56C-EB94-3862-F18146BAA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158FD-729C-C06D-DDCB-6E0BCE699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2EF3BF-8212-92F0-EFD0-E5218723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8B7E83-233B-C300-CE4F-BBC027F3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107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86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894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620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157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1166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40722F-FBBC-0047-EBAC-9FD77F33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A7B65C-3510-D84F-15E7-DED9A9EA6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37757C-B1E4-46BF-93C7-AA3D1790F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B43B89-D82E-85DE-59B6-46BAB35D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A39704-C7D9-808C-7603-99D69834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19D4FF-09E1-55A5-84A9-C117DEDE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81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A25DA-1A9D-F1CD-0963-EE1327A9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B2A11A-D8FC-F48F-B6BE-40BCAAB99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7919AF-A321-7BFE-E907-0E1B950A4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CB23EB-38AA-544C-50C9-48DB8FB93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22374E6-64EB-B550-BEB6-EFA1EA165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24F720A-27BC-F17C-2EB3-D7B2C6C1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2CBE5C-2E0F-0CEB-86A9-87411D38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569A7D-F375-DC81-BCED-FE8EE9A6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0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F632B-B4F0-1194-6403-DB54D086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2BE802C-E5B8-6427-2677-03EBA312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3453AA-D9C9-9EFF-5162-C1B173942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1BEEDC6-65E8-C279-6610-4B0D06362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51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50CFA-97E5-87CC-0E97-068946705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7E4EB5-AFCA-5695-A611-77521885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03C1B1-1796-2CCE-1F44-0D72247B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254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C3EEBE-266D-9FB7-8BD6-877EB259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585DD2-38C5-6157-4977-4C4ED8425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E112CA-E888-B9A9-89CD-FABCD9F4F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9FA23D-A185-3D9C-101F-FDBC0BA33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D4B058-D8C9-3EE6-2267-31449330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009F1D-41FA-E9EC-BD5F-763DD1E0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4463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ACF41-8573-FAFE-15D7-BDA61CF0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F5D537-80B6-3FA7-7603-1B3805433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3FC28B-A66C-E850-BC3E-6E1C607E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708082-264C-1AD9-4C65-10F5A2051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B6C18F-C86B-6787-FB4E-39111DE35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1E1842-0422-5B01-E06C-01447A4D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3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6C1648-91D7-5F32-99A4-AC8E42D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A55C60-ED0D-1999-D437-F949F06F6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8166FB-0A42-A339-8B01-F9DFC9ED9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5F550-3A02-4569-B5B4-DFA490CA59C6}" type="datetimeFigureOut">
              <a:rPr lang="es-ES" smtClean="0"/>
              <a:t>24/10/2024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924C21-DB7F-6012-ED45-9CAB0FC30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6A291F-7776-DD20-2984-C94CD45BB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1F0C-6679-4E27-AFC1-F49972CF6B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28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822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212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638FD-32ED-3DE7-1BFB-3B73FF6CE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Humo saliendo de un bosque&#10;&#10;Descripción generada automáticamente con confianza media">
            <a:extLst>
              <a:ext uri="{FF2B5EF4-FFF2-40B4-BE49-F238E27FC236}">
                <a16:creationId xmlns:a16="http://schemas.microsoft.com/office/drawing/2014/main" id="{801C2A20-9A02-966B-D32F-555E5E26B7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745BCF-6B53-B244-0C7F-AE8147A4F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67050"/>
            <a:ext cx="10058400" cy="8332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s-BO" sz="4000" dirty="0">
                <a:solidFill>
                  <a:srgbClr val="FFFFFF"/>
                </a:solidFill>
                <a:latin typeface="Century Gothic" panose="020B0502020202020204" pitchFamily="34" charset="0"/>
              </a:rPr>
              <a:t>La Amazonía a contra reloj</a:t>
            </a: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6EA9350-14B3-5D32-C1CD-E8AE8D9BE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371" y="5600837"/>
            <a:ext cx="2535417" cy="101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9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19407-BD68-AE3B-A628-43988E9BA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8300" y="1125830"/>
            <a:ext cx="6600825" cy="4330723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680183B7-98C5-475D-39AB-DD97517A7328}"/>
              </a:ext>
            </a:extLst>
          </p:cNvPr>
          <p:cNvGrpSpPr/>
          <p:nvPr/>
        </p:nvGrpSpPr>
        <p:grpSpPr>
          <a:xfrm>
            <a:off x="257175" y="1009650"/>
            <a:ext cx="5191125" cy="4857750"/>
            <a:chOff x="257175" y="1181100"/>
            <a:chExt cx="5191125" cy="485775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AEE63F4-DDF3-9E4A-342C-FACE49D25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175" y="1181100"/>
              <a:ext cx="5019675" cy="485775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09CB5D9-B56C-959E-0809-7C8E651AAEC5}"/>
                </a:ext>
              </a:extLst>
            </p:cNvPr>
            <p:cNvSpPr/>
            <p:nvPr/>
          </p:nvSpPr>
          <p:spPr>
            <a:xfrm>
              <a:off x="4457700" y="1181100"/>
              <a:ext cx="9906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6" name="Diagrama de flujo: extraer 5">
              <a:extLst>
                <a:ext uri="{FF2B5EF4-FFF2-40B4-BE49-F238E27FC236}">
                  <a16:creationId xmlns:a16="http://schemas.microsoft.com/office/drawing/2014/main" id="{18F62394-04FB-9978-91D0-1ECE4214ED81}"/>
                </a:ext>
              </a:extLst>
            </p:cNvPr>
            <p:cNvSpPr/>
            <p:nvPr/>
          </p:nvSpPr>
          <p:spPr>
            <a:xfrm rot="1783915">
              <a:off x="4551386" y="3906263"/>
              <a:ext cx="679584" cy="1662662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DC16859-C683-093E-7B6D-3C97F9FE6B1D}"/>
                </a:ext>
              </a:extLst>
            </p:cNvPr>
            <p:cNvSpPr/>
            <p:nvPr/>
          </p:nvSpPr>
          <p:spPr>
            <a:xfrm>
              <a:off x="4813434" y="4076700"/>
              <a:ext cx="539616" cy="1962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1C6DACCF-E6E0-99FA-A8D5-EA30E16D8B31}"/>
              </a:ext>
            </a:extLst>
          </p:cNvPr>
          <p:cNvSpPr txBox="1"/>
          <p:nvPr/>
        </p:nvSpPr>
        <p:spPr>
          <a:xfrm>
            <a:off x="1676399" y="290781"/>
            <a:ext cx="9048751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El agua se reduce en los países Amazónicos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E106B5F-2A02-7C61-2AF8-B0EA60F8E40D}"/>
              </a:ext>
            </a:extLst>
          </p:cNvPr>
          <p:cNvSpPr txBox="1"/>
          <p:nvPr/>
        </p:nvSpPr>
        <p:spPr>
          <a:xfrm>
            <a:off x="542924" y="5817161"/>
            <a:ext cx="44481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i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Durante la última década, “la superficie de agua redujo entre 2% y 13% en todos los países de la Amazonía”</a:t>
            </a:r>
            <a:endParaRPr lang="es-BO" sz="1400" i="1" dirty="0">
              <a:solidFill>
                <a:schemeClr val="accent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2" name="Google Shape;232;g1e24c4ba5b1_1_6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625E2DA-4A5A-8C81-ED45-337F16405CB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137" y="5833038"/>
            <a:ext cx="1719195" cy="8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33;g1e24c4ba5b1_1_64">
            <a:extLst>
              <a:ext uri="{FF2B5EF4-FFF2-40B4-BE49-F238E27FC236}">
                <a16:creationId xmlns:a16="http://schemas.microsoft.com/office/drawing/2014/main" id="{5B0F10DA-C2F4-4180-84AB-D598F0640C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0437" y="5951613"/>
            <a:ext cx="2339674" cy="4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2547090-71CF-0A6C-7284-859ECAB559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3879" y="5353118"/>
            <a:ext cx="6600825" cy="3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9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9"/>
          <p:cNvPicPr preferRelativeResize="0"/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 title="Gráfico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69" y="181210"/>
            <a:ext cx="6562725" cy="331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7956" y="2249280"/>
            <a:ext cx="2844819" cy="319902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/>
        </p:nvSpPr>
        <p:spPr>
          <a:xfrm>
            <a:off x="1306267" y="2349567"/>
            <a:ext cx="699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419" sz="800">
                <a:solidFill>
                  <a:schemeClr val="dk2"/>
                </a:solidFill>
              </a:rPr>
              <a:t>30.70%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72C114D-FBB8-03A6-13F1-C08FE725BDEB}"/>
              </a:ext>
            </a:extLst>
          </p:cNvPr>
          <p:cNvSpPr txBox="1"/>
          <p:nvPr/>
        </p:nvSpPr>
        <p:spPr>
          <a:xfrm>
            <a:off x="7440627" y="747462"/>
            <a:ext cx="3930617" cy="1434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Dinámica anual y mensual de la superficie de agua: Bolivia</a:t>
            </a:r>
          </a:p>
        </p:txBody>
      </p:sp>
      <p:pic>
        <p:nvPicPr>
          <p:cNvPr id="3" name="Google Shape;156;p20" title="Gráfico">
            <a:extLst>
              <a:ext uri="{FF2B5EF4-FFF2-40B4-BE49-F238E27FC236}">
                <a16:creationId xmlns:a16="http://schemas.microsoft.com/office/drawing/2014/main" id="{617C86CA-C7A8-C365-3152-BD0BB99347F5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69" y="3581400"/>
            <a:ext cx="6562725" cy="3095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DFB6A-9E8F-083D-4670-E65D7D0B1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2F0381-0AAD-19F6-06A8-DB5CC7003A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5073" y="685800"/>
            <a:ext cx="9396664" cy="5197641"/>
          </a:xfrm>
          <a:prstGeom prst="rect">
            <a:avLst/>
          </a:prstGeom>
        </p:spPr>
      </p:pic>
      <p:pic>
        <p:nvPicPr>
          <p:cNvPr id="1028" name="Picture 4" descr="Glaciares de Bolivia: una historia de deshielo sin freno - Periodismo de  medio ambiente y turismo de Bolivia">
            <a:extLst>
              <a:ext uri="{FF2B5EF4-FFF2-40B4-BE49-F238E27FC236}">
                <a16:creationId xmlns:a16="http://schemas.microsoft.com/office/drawing/2014/main" id="{A9C14FB3-0FFE-AC17-AD12-ECDB46926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033" y="0"/>
            <a:ext cx="2707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3653AF3-1D44-B2D8-68EF-9F1BACF54C36}"/>
              </a:ext>
            </a:extLst>
          </p:cNvPr>
          <p:cNvSpPr txBox="1"/>
          <p:nvPr/>
        </p:nvSpPr>
        <p:spPr>
          <a:xfrm>
            <a:off x="3314700" y="405081"/>
            <a:ext cx="7381875" cy="7448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Retroceso de glaciares en países amazónicos</a:t>
            </a:r>
          </a:p>
        </p:txBody>
      </p:sp>
      <p:pic>
        <p:nvPicPr>
          <p:cNvPr id="5" name="Google Shape;232;g1e24c4ba5b1_1_6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728E0EC-CEF7-CA9F-AFE2-32A66259C8C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918" y="5946758"/>
            <a:ext cx="1719195" cy="8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3;g1e24c4ba5b1_1_64">
            <a:extLst>
              <a:ext uri="{FF2B5EF4-FFF2-40B4-BE49-F238E27FC236}">
                <a16:creationId xmlns:a16="http://schemas.microsoft.com/office/drawing/2014/main" id="{FB25BB9E-2595-B237-CA4B-07DCA1363F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0218" y="6065333"/>
            <a:ext cx="2339674" cy="48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858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64" name="Straight Connector 9257">
            <a:extLst>
              <a:ext uri="{FF2B5EF4-FFF2-40B4-BE49-F238E27FC236}">
                <a16:creationId xmlns:a16="http://schemas.microsoft.com/office/drawing/2014/main" id="{0B4A113E-D208-4EF0-8BAB-25FDD2E58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0814"/>
            <a:ext cx="0" cy="3710227"/>
          </a:xfrm>
          <a:prstGeom prst="line">
            <a:avLst/>
          </a:prstGeom>
          <a:ln w="19050">
            <a:solidFill>
              <a:srgbClr val="E0D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a. Los bosques de los territorios de los pueblos indígenas">
            <a:extLst>
              <a:ext uri="{FF2B5EF4-FFF2-40B4-BE49-F238E27FC236}">
                <a16:creationId xmlns:a16="http://schemas.microsoft.com/office/drawing/2014/main" id="{E84847ED-D7BF-62A2-7CB9-AAC5F0911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823925" y="284558"/>
            <a:ext cx="6473379" cy="638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65" name="Straight Connector 9259">
            <a:extLst>
              <a:ext uri="{FF2B5EF4-FFF2-40B4-BE49-F238E27FC236}">
                <a16:creationId xmlns:a16="http://schemas.microsoft.com/office/drawing/2014/main" id="{2FE16547-5205-4F0E-B809-89D18FF4C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49896" y="1573887"/>
            <a:ext cx="0" cy="3710227"/>
          </a:xfrm>
          <a:prstGeom prst="line">
            <a:avLst/>
          </a:prstGeom>
          <a:ln w="19050">
            <a:solidFill>
              <a:srgbClr val="E0D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9EE51E1-5497-4DCD-A54F-6D0FBCBDE4C6}"/>
              </a:ext>
            </a:extLst>
          </p:cNvPr>
          <p:cNvSpPr txBox="1"/>
          <p:nvPr/>
        </p:nvSpPr>
        <p:spPr>
          <a:xfrm>
            <a:off x="7802489" y="4676775"/>
            <a:ext cx="4094233" cy="1913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¡Todo está interconectado!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“Los Territorios Indígenas amazónicos cumplen un rol crucial para preservar las funciones ecológicas y la biodiversidad del planeta!!!</a:t>
            </a:r>
          </a:p>
        </p:txBody>
      </p:sp>
      <p:pic>
        <p:nvPicPr>
          <p:cNvPr id="2050" name="Picture 2" descr="Pueblos indígenas amazónicos en la COP26 alzan la voz por soluciones reales  para proteger la Amazonía y el planeta - Querida Amazonía - REPAM Perú">
            <a:extLst>
              <a:ext uri="{FF2B5EF4-FFF2-40B4-BE49-F238E27FC236}">
                <a16:creationId xmlns:a16="http://schemas.microsoft.com/office/drawing/2014/main" id="{F22CF0DA-7DD5-28CC-C030-064DCA759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7"/>
          <a:stretch/>
        </p:blipFill>
        <p:spPr bwMode="auto">
          <a:xfrm>
            <a:off x="7633178" y="1285386"/>
            <a:ext cx="4263545" cy="30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A9CA766-4F6F-29B8-650D-EEE8B931164C}"/>
              </a:ext>
            </a:extLst>
          </p:cNvPr>
          <p:cNvSpPr txBox="1"/>
          <p:nvPr/>
        </p:nvSpPr>
        <p:spPr>
          <a:xfrm>
            <a:off x="823924" y="5843144"/>
            <a:ext cx="2224076" cy="8243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  <a:ea typeface="+mj-ea"/>
                <a:cs typeface="+mj-cs"/>
              </a:rPr>
              <a:t>Territorios Indígenas de la Amazonía</a:t>
            </a:r>
            <a:endParaRPr lang="es-BO" sz="1600" dirty="0">
              <a:solidFill>
                <a:schemeClr val="tx1">
                  <a:lumMod val="85000"/>
                  <a:lumOff val="15000"/>
                </a:schemeClr>
              </a:solidFill>
              <a:latin typeface="Berlin Sans FB Demi" panose="020E0802020502020306" pitchFamily="34" charset="0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10F726-9705-76BB-6303-64DA644ED226}"/>
              </a:ext>
            </a:extLst>
          </p:cNvPr>
          <p:cNvSpPr txBox="1"/>
          <p:nvPr/>
        </p:nvSpPr>
        <p:spPr>
          <a:xfrm>
            <a:off x="6896101" y="267586"/>
            <a:ext cx="5000622" cy="8243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  <a:ea typeface="+mj-ea"/>
                <a:cs typeface="+mj-cs"/>
              </a:rPr>
              <a:t>Defender los Territorios Indígenas es defender la vida</a:t>
            </a:r>
            <a:endParaRPr lang="es-BO" sz="1600" dirty="0">
              <a:solidFill>
                <a:schemeClr val="tx1">
                  <a:lumMod val="85000"/>
                  <a:lumOff val="15000"/>
                </a:schemeClr>
              </a:solidFill>
              <a:latin typeface="Berlin Sans FB Demi" panose="020E0802020502020306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327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DDBD875-DDDC-AF5B-E90B-28552273DC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709EFA-AFB5-62B8-F178-EF95582C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599" y="255304"/>
            <a:ext cx="2687321" cy="1116296"/>
          </a:xfr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rgbClr val="FFFFFF"/>
                </a:solidFill>
              </a:rPr>
              <a:t>Amazonía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455E2D-B728-E61B-5800-68F478C11422}"/>
              </a:ext>
            </a:extLst>
          </p:cNvPr>
          <p:cNvSpPr txBox="1"/>
          <p:nvPr/>
        </p:nvSpPr>
        <p:spPr>
          <a:xfrm>
            <a:off x="1841754" y="2275834"/>
            <a:ext cx="8302244" cy="130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847</a:t>
            </a:r>
            <a:r>
              <a:rPr kumimoji="0" lang="es-BO" sz="5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s-BO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millones de hectáreas en nueve países (Brasil, Bolivia, Colombia, Ecuador, Perú, Venezuela, Guyana, </a:t>
            </a:r>
            <a:r>
              <a:rPr kumimoji="0" lang="es-BO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Guayane</a:t>
            </a:r>
            <a:r>
              <a:rPr kumimoji="0" lang="es-BO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Francesa y </a:t>
            </a:r>
            <a:r>
              <a:rPr kumimoji="0" lang="es-BO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Suriname</a:t>
            </a:r>
            <a:r>
              <a:rPr kumimoji="0" lang="es-BO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).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BF32EAB-A7DC-7163-B218-CFEF317391F3}"/>
              </a:ext>
            </a:extLst>
          </p:cNvPr>
          <p:cNvSpPr txBox="1"/>
          <p:nvPr/>
        </p:nvSpPr>
        <p:spPr>
          <a:xfrm>
            <a:off x="2584196" y="3576314"/>
            <a:ext cx="6593840" cy="79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7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Limites: </a:t>
            </a:r>
            <a:r>
              <a:rPr kumimoji="0" lang="es-BO" sz="7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Biomas </a:t>
            </a:r>
            <a:r>
              <a:rPr kumimoji="0" lang="es-BO" sz="7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+ </a:t>
            </a:r>
            <a:r>
              <a:rPr kumimoji="0" lang="es-BO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Cuencas</a:t>
            </a:r>
            <a:r>
              <a:rPr kumimoji="0" lang="es-BO" sz="7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+ </a:t>
            </a:r>
            <a:r>
              <a:rPr kumimoji="0" lang="es-BO" sz="7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político administrativos</a:t>
            </a:r>
            <a:endParaRPr kumimoji="0" lang="es-BO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14FA8AB-4A0C-EA65-B0C7-4F40CCD0B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96" y="5773203"/>
            <a:ext cx="1949226" cy="96097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C9F94F0-BCDD-3352-9EA4-8600FE552738}"/>
              </a:ext>
            </a:extLst>
          </p:cNvPr>
          <p:cNvSpPr txBox="1"/>
          <p:nvPr/>
        </p:nvSpPr>
        <p:spPr>
          <a:xfrm>
            <a:off x="1994154" y="4485634"/>
            <a:ext cx="8302244" cy="130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40% </a:t>
            </a:r>
            <a:r>
              <a:rPr kumimoji="0" lang="es-BO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de </a:t>
            </a:r>
            <a:r>
              <a:rPr lang="es-BO" sz="2200" dirty="0">
                <a:solidFill>
                  <a:schemeClr val="bg1"/>
                </a:solidFill>
                <a:latin typeface="Avenir Next LT Pro" panose="020B0504020202020204" pitchFamily="34" charset="0"/>
              </a:rPr>
              <a:t>Sudamérica</a:t>
            </a:r>
            <a:endParaRPr kumimoji="0" lang="es-BO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43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f85ee5ebd2_0_28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6" name="Google Shape;576;gf85ee5ebd2_0_285"/>
          <p:cNvSpPr/>
          <p:nvPr/>
        </p:nvSpPr>
        <p:spPr>
          <a:xfrm rot="10800000">
            <a:off x="692474" y="-3322"/>
            <a:ext cx="1326481" cy="597839"/>
          </a:xfrm>
          <a:custGeom>
            <a:avLst/>
            <a:gdLst/>
            <a:ahLst/>
            <a:cxnLst/>
            <a:rect l="l" t="t" r="r" b="b"/>
            <a:pathLst>
              <a:path w="1482102" h="679363" extrusionOk="0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7" name="Google Shape;577;gf85ee5ebd2_0_285"/>
          <p:cNvSpPr/>
          <p:nvPr/>
        </p:nvSpPr>
        <p:spPr>
          <a:xfrm>
            <a:off x="10439256" y="6172200"/>
            <a:ext cx="1482102" cy="679363"/>
          </a:xfrm>
          <a:custGeom>
            <a:avLst/>
            <a:gdLst/>
            <a:ahLst/>
            <a:cxnLst/>
            <a:rect l="l" t="t" r="r" b="b"/>
            <a:pathLst>
              <a:path w="1482102" h="679363" extrusionOk="0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8" name="Google Shape;578;gf85ee5ebd2_0_285"/>
          <p:cNvSpPr/>
          <p:nvPr/>
        </p:nvSpPr>
        <p:spPr>
          <a:xfrm>
            <a:off x="7977352" y="5197178"/>
            <a:ext cx="4211600" cy="1660822"/>
          </a:xfrm>
          <a:custGeom>
            <a:avLst/>
            <a:gdLst/>
            <a:ahLst/>
            <a:cxnLst/>
            <a:rect l="l" t="t" r="r" b="b"/>
            <a:pathLst>
              <a:path w="4211600" h="1660822" extrusionOk="0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579" name="Google Shape;579;gf85ee5ebd2_0_285"/>
          <p:cNvGrpSpPr/>
          <p:nvPr/>
        </p:nvGrpSpPr>
        <p:grpSpPr>
          <a:xfrm>
            <a:off x="10638" y="15134"/>
            <a:ext cx="2198795" cy="3331017"/>
            <a:chOff x="4473129" y="923925"/>
            <a:chExt cx="3308947" cy="5012817"/>
          </a:xfrm>
        </p:grpSpPr>
        <p:sp>
          <p:nvSpPr>
            <p:cNvPr id="580" name="Google Shape;580;gf85ee5ebd2_0_285"/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/>
              <a:ahLst/>
              <a:cxnLst/>
              <a:rect l="l" t="t" r="r" b="b"/>
              <a:pathLst>
                <a:path w="3296088" h="5012722" extrusionOk="0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1" name="Google Shape;581;gf85ee5ebd2_0_285"/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/>
              <a:ahLst/>
              <a:cxnLst/>
              <a:rect l="l" t="t" r="r" b="b"/>
              <a:pathLst>
                <a:path w="2977477" h="4627149" extrusionOk="0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2" name="Google Shape;582;gf85ee5ebd2_0_285"/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/>
              <a:ahLst/>
              <a:cxnLst/>
              <a:rect l="l" t="t" r="r" b="b"/>
              <a:pathLst>
                <a:path w="2356712" h="4118991" extrusionOk="0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3" name="Google Shape;583;gf85ee5ebd2_0_285"/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/>
              <a:ahLst/>
              <a:cxnLst/>
              <a:rect l="l" t="t" r="r" b="b"/>
              <a:pathLst>
                <a:path w="2059193" h="3980116" extrusionOk="0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4" name="Google Shape;584;gf85ee5ebd2_0_285"/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/>
              <a:ahLst/>
              <a:cxnLst/>
              <a:rect l="l" t="t" r="r" b="b"/>
              <a:pathLst>
                <a:path w="743796" h="2867501" extrusionOk="0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5" name="Google Shape;585;gf85ee5ebd2_0_285"/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/>
              <a:ahLst/>
              <a:cxnLst/>
              <a:rect l="l" t="t" r="r" b="b"/>
              <a:pathLst>
                <a:path w="597294" h="2543540" extrusionOk="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6" name="Google Shape;586;gf85ee5ebd2_0_285"/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/>
              <a:ahLst/>
              <a:cxnLst/>
              <a:rect l="l" t="t" r="r" b="b"/>
              <a:pathLst>
                <a:path w="389425" h="2011236" extrusionOk="0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7" name="Google Shape;587;gf85ee5ebd2_0_285"/>
          <p:cNvGrpSpPr/>
          <p:nvPr/>
        </p:nvGrpSpPr>
        <p:grpSpPr>
          <a:xfrm>
            <a:off x="8610681" y="3276652"/>
            <a:ext cx="3529338" cy="3581545"/>
            <a:chOff x="4114800" y="1423987"/>
            <a:chExt cx="3961542" cy="4007547"/>
          </a:xfrm>
        </p:grpSpPr>
        <p:sp>
          <p:nvSpPr>
            <p:cNvPr id="588" name="Google Shape;588;gf85ee5ebd2_0_285"/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/>
              <a:ahLst/>
              <a:cxnLst/>
              <a:rect l="l" t="t" r="r" b="b"/>
              <a:pathLst>
                <a:path w="3946874" h="3989641" extrusionOk="0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9" name="Google Shape;589;gf85ee5ebd2_0_285"/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/>
              <a:ahLst/>
              <a:cxnLst/>
              <a:rect l="l" t="t" r="r" b="b"/>
              <a:pathLst>
                <a:path w="3665410" h="2985611" extrusionOk="0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0" name="Google Shape;590;gf85ee5ebd2_0_285"/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/>
              <a:ahLst/>
              <a:cxnLst/>
              <a:rect l="l" t="t" r="r" b="b"/>
              <a:pathLst>
                <a:path w="285940" h="199072" extrusionOk="0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1" name="Google Shape;591;gf85ee5ebd2_0_285"/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/>
              <a:ahLst/>
              <a:cxnLst/>
              <a:rect l="l" t="t" r="r" b="b"/>
              <a:pathLst>
                <a:path w="655796" h="381190" extrusionOk="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2" name="Google Shape;592;gf85ee5ebd2_0_285"/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/>
              <a:ahLst/>
              <a:cxnLst/>
              <a:rect l="l" t="t" r="r" b="b"/>
              <a:pathLst>
                <a:path w="2907315" h="1544764" extrusionOk="0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3" name="Google Shape;593;gf85ee5ebd2_0_285"/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/>
              <a:ahLst/>
              <a:cxnLst/>
              <a:rect l="l" t="t" r="r" b="b"/>
              <a:pathLst>
                <a:path w="3168300" h="1952434" extrusionOk="0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4" name="Google Shape;594;gf85ee5ebd2_0_285"/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/>
              <a:ahLst/>
              <a:cxnLst/>
              <a:rect l="l" t="t" r="r" b="b"/>
              <a:pathLst>
                <a:path w="3356800" h="2452020" extrusionOk="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 cmpd="sng">
              <a:solidFill>
                <a:schemeClr val="accent2">
                  <a:alpha val="749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595" name="Google Shape;595;gf85ee5ebd2_0_28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6" name="Google Shape;596;gf85ee5ebd2_0_28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97" name="Google Shape;597;gf85ee5ebd2_0_285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88931" cy="685661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f85ee5ebd2_0_285"/>
          <p:cNvSpPr/>
          <p:nvPr/>
        </p:nvSpPr>
        <p:spPr>
          <a:xfrm rot="-5400000">
            <a:off x="0" y="0"/>
            <a:ext cx="6858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9" name="Google Shape;599;gf85ee5ebd2_0_285"/>
          <p:cNvSpPr txBox="1">
            <a:spLocks noGrp="1"/>
          </p:cNvSpPr>
          <p:nvPr>
            <p:ph type="title"/>
          </p:nvPr>
        </p:nvSpPr>
        <p:spPr>
          <a:xfrm>
            <a:off x="259321" y="3806843"/>
            <a:ext cx="3794024" cy="234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40000"/>
              </a:lnSpc>
              <a:spcBef>
                <a:spcPts val="800"/>
              </a:spcBef>
              <a:spcAft>
                <a:spcPts val="800"/>
              </a:spcAft>
            </a:pPr>
            <a:r>
              <a:rPr lang="es-ES" sz="280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“La Amazonía sostiene la Funcionalidad ecológica del planeta”</a:t>
            </a:r>
            <a:endParaRPr sz="2800" dirty="0">
              <a:solidFill>
                <a:srgbClr val="FFFFFF"/>
              </a:solidFill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600" name="Google Shape;600;gf85ee5ebd2_0_285"/>
          <p:cNvGrpSpPr/>
          <p:nvPr/>
        </p:nvGrpSpPr>
        <p:grpSpPr>
          <a:xfrm>
            <a:off x="10638" y="15134"/>
            <a:ext cx="2198795" cy="3331017"/>
            <a:chOff x="4473129" y="923925"/>
            <a:chExt cx="3308947" cy="5012817"/>
          </a:xfrm>
        </p:grpSpPr>
        <p:sp>
          <p:nvSpPr>
            <p:cNvPr id="601" name="Google Shape;601;gf85ee5ebd2_0_285"/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/>
              <a:ahLst/>
              <a:cxnLst/>
              <a:rect l="l" t="t" r="r" b="b"/>
              <a:pathLst>
                <a:path w="3296088" h="5012722" extrusionOk="0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 cmpd="sng">
              <a:solidFill>
                <a:schemeClr val="lt2">
                  <a:alpha val="498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2" name="Google Shape;602;gf85ee5ebd2_0_285"/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/>
              <a:ahLst/>
              <a:cxnLst/>
              <a:rect l="l" t="t" r="r" b="b"/>
              <a:pathLst>
                <a:path w="2977477" h="4627149" extrusionOk="0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 cmpd="sng">
              <a:solidFill>
                <a:schemeClr val="lt2">
                  <a:alpha val="498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3" name="Google Shape;603;gf85ee5ebd2_0_285"/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/>
              <a:ahLst/>
              <a:cxnLst/>
              <a:rect l="l" t="t" r="r" b="b"/>
              <a:pathLst>
                <a:path w="2356712" h="4118991" extrusionOk="0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 cmpd="sng">
              <a:solidFill>
                <a:schemeClr val="lt2">
                  <a:alpha val="498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4" name="Google Shape;604;gf85ee5ebd2_0_285"/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/>
              <a:ahLst/>
              <a:cxnLst/>
              <a:rect l="l" t="t" r="r" b="b"/>
              <a:pathLst>
                <a:path w="2059193" h="3980116" extrusionOk="0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 cmpd="sng">
              <a:solidFill>
                <a:schemeClr val="lt2">
                  <a:alpha val="498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5" name="Google Shape;605;gf85ee5ebd2_0_285"/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/>
              <a:ahLst/>
              <a:cxnLst/>
              <a:rect l="l" t="t" r="r" b="b"/>
              <a:pathLst>
                <a:path w="743796" h="2867501" extrusionOk="0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 cmpd="sng">
              <a:solidFill>
                <a:schemeClr val="lt2">
                  <a:alpha val="498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6" name="Google Shape;606;gf85ee5ebd2_0_285"/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/>
              <a:ahLst/>
              <a:cxnLst/>
              <a:rect l="l" t="t" r="r" b="b"/>
              <a:pathLst>
                <a:path w="597294" h="2543540" extrusionOk="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 cmpd="sng">
              <a:solidFill>
                <a:schemeClr val="lt2">
                  <a:alpha val="498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7" name="Google Shape;607;gf85ee5ebd2_0_285"/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/>
              <a:ahLst/>
              <a:cxnLst/>
              <a:rect l="l" t="t" r="r" b="b"/>
              <a:pathLst>
                <a:path w="389425" h="2011236" extrusionOk="0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 cmpd="sng">
              <a:solidFill>
                <a:schemeClr val="lt2">
                  <a:alpha val="498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608" name="Google Shape;608;gf85ee5ebd2_0_285"/>
          <p:cNvGrpSpPr/>
          <p:nvPr/>
        </p:nvGrpSpPr>
        <p:grpSpPr>
          <a:xfrm>
            <a:off x="7980400" y="3276653"/>
            <a:ext cx="4211759" cy="3581545"/>
            <a:chOff x="7980400" y="3276653"/>
            <a:chExt cx="4211759" cy="3581545"/>
          </a:xfrm>
        </p:grpSpPr>
        <p:grpSp>
          <p:nvGrpSpPr>
            <p:cNvPr id="609" name="Google Shape;609;gf85ee5ebd2_0_285"/>
            <p:cNvGrpSpPr/>
            <p:nvPr/>
          </p:nvGrpSpPr>
          <p:grpSpPr>
            <a:xfrm>
              <a:off x="8662821" y="3276653"/>
              <a:ext cx="3529338" cy="3581545"/>
              <a:chOff x="4114800" y="1423987"/>
              <a:chExt cx="3961542" cy="4007547"/>
            </a:xfrm>
          </p:grpSpPr>
          <p:sp>
            <p:nvSpPr>
              <p:cNvPr id="610" name="Google Shape;610;gf85ee5ebd2_0_285"/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/>
                <a:ahLst/>
                <a:cxnLst/>
                <a:rect l="l" t="t" r="r" b="b"/>
                <a:pathLst>
                  <a:path w="3946874" h="3989641" extrusionOk="0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 cmpd="sng">
                <a:solidFill>
                  <a:schemeClr val="lt2">
                    <a:alpha val="34900"/>
                  </a:schemeClr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611" name="Google Shape;611;gf85ee5ebd2_0_285"/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/>
                <a:ahLst/>
                <a:cxnLst/>
                <a:rect l="l" t="t" r="r" b="b"/>
                <a:pathLst>
                  <a:path w="3665410" h="2985611" extrusionOk="0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 cmpd="sng">
                <a:solidFill>
                  <a:schemeClr val="lt2">
                    <a:alpha val="34900"/>
                  </a:schemeClr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612" name="Google Shape;612;gf85ee5ebd2_0_285"/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/>
                <a:ahLst/>
                <a:cxnLst/>
                <a:rect l="l" t="t" r="r" b="b"/>
                <a:pathLst>
                  <a:path w="285940" h="199072" extrusionOk="0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 cmpd="sng">
                <a:solidFill>
                  <a:schemeClr val="lt2">
                    <a:alpha val="34900"/>
                  </a:schemeClr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613" name="Google Shape;613;gf85ee5ebd2_0_285"/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/>
                <a:ahLst/>
                <a:cxnLst/>
                <a:rect l="l" t="t" r="r" b="b"/>
                <a:pathLst>
                  <a:path w="655796" h="381190" extrusionOk="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 cmpd="sng">
                <a:solidFill>
                  <a:schemeClr val="lt2">
                    <a:alpha val="34900"/>
                  </a:schemeClr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614" name="Google Shape;614;gf85ee5ebd2_0_285"/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/>
                <a:ahLst/>
                <a:cxnLst/>
                <a:rect l="l" t="t" r="r" b="b"/>
                <a:pathLst>
                  <a:path w="2907315" h="1544764" extrusionOk="0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 cmpd="sng">
                <a:solidFill>
                  <a:schemeClr val="lt2">
                    <a:alpha val="34900"/>
                  </a:schemeClr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615" name="Google Shape;615;gf85ee5ebd2_0_285"/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/>
                <a:ahLst/>
                <a:cxnLst/>
                <a:rect l="l" t="t" r="r" b="b"/>
                <a:pathLst>
                  <a:path w="3168300" h="1952434" extrusionOk="0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 cmpd="sng">
                <a:solidFill>
                  <a:schemeClr val="lt2">
                    <a:alpha val="34900"/>
                  </a:schemeClr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616" name="Google Shape;616;gf85ee5ebd2_0_285"/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/>
                <a:ahLst/>
                <a:cxnLst/>
                <a:rect l="l" t="t" r="r" b="b"/>
                <a:pathLst>
                  <a:path w="3356800" h="2452020" extrusionOk="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 cmpd="sng">
                <a:solidFill>
                  <a:schemeClr val="lt2">
                    <a:alpha val="34900"/>
                  </a:schemeClr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  <p:sp>
          <p:nvSpPr>
            <p:cNvPr id="617" name="Google Shape;617;gf85ee5ebd2_0_285"/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/>
              <a:ahLst/>
              <a:cxnLst/>
              <a:rect l="l" t="t" r="r" b="b"/>
              <a:pathLst>
                <a:path w="4211600" h="1660822" extrusionOk="0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C819AE5B-5973-2791-26D9-502669C69B55}"/>
              </a:ext>
            </a:extLst>
          </p:cNvPr>
          <p:cNvGrpSpPr/>
          <p:nvPr/>
        </p:nvGrpSpPr>
        <p:grpSpPr>
          <a:xfrm>
            <a:off x="4431157" y="671160"/>
            <a:ext cx="7666582" cy="4877597"/>
            <a:chOff x="509852" y="1255848"/>
            <a:chExt cx="7666582" cy="487759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6C17EEF-A075-FA56-29C7-33E353869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30" y="1596467"/>
              <a:ext cx="2399890" cy="22229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04B056F-0C04-D06B-4EED-64490A4E7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2157" y="1604750"/>
              <a:ext cx="2399109" cy="2222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668F5F5-41B2-D998-7E3B-2504BC254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7703" y="1612187"/>
              <a:ext cx="2365177" cy="2191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A78A7D8-6ADE-7884-37F4-033E671B3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5775" y="3916772"/>
              <a:ext cx="2389518" cy="22133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826A1AF-1F97-D2A0-B7BA-5F4C3E1E9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5977" y="3882036"/>
              <a:ext cx="2430577" cy="22514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ABB202E0-9C5F-19DB-FE32-83E7E3AF49B0}"/>
                </a:ext>
              </a:extLst>
            </p:cNvPr>
            <p:cNvSpPr/>
            <p:nvPr/>
          </p:nvSpPr>
          <p:spPr>
            <a:xfrm>
              <a:off x="598274" y="1283804"/>
              <a:ext cx="1976824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/>
                  <a:uLnTx/>
                  <a:uFillTx/>
                  <a:latin typeface="Biome Light" panose="020B0303030204020804" pitchFamily="34" charset="0"/>
                  <a:cs typeface="Biome Light" panose="020B0303030204020804" pitchFamily="34" charset="0"/>
                </a:rPr>
                <a:t>Provisión: Bosque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1D8864B3-88E7-F442-4136-B57DD29CC57C}"/>
                </a:ext>
              </a:extLst>
            </p:cNvPr>
            <p:cNvSpPr/>
            <p:nvPr/>
          </p:nvSpPr>
          <p:spPr>
            <a:xfrm>
              <a:off x="3296305" y="1273451"/>
              <a:ext cx="1737976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/>
                  <a:uLnTx/>
                  <a:uFillTx/>
                  <a:latin typeface="Biome Light" panose="020B0303030204020804" pitchFamily="34" charset="0"/>
                  <a:cs typeface="Biome Light" panose="020B0303030204020804" pitchFamily="34" charset="0"/>
                </a:rPr>
                <a:t>Provisión: Agua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5568C0F-A772-7141-BA1E-99B9565E41A3}"/>
                </a:ext>
              </a:extLst>
            </p:cNvPr>
            <p:cNvSpPr/>
            <p:nvPr/>
          </p:nvSpPr>
          <p:spPr>
            <a:xfrm>
              <a:off x="5438184" y="1255848"/>
              <a:ext cx="2738250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/>
                  <a:uLnTx/>
                  <a:uFillTx/>
                  <a:latin typeface="Biome Light" panose="020B0303030204020804" pitchFamily="34" charset="0"/>
                  <a:cs typeface="Biome Light" panose="020B0303030204020804" pitchFamily="34" charset="0"/>
                </a:rPr>
                <a:t>Regulación: inundaciones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3228E62-E65B-E568-C5EE-A5AA187947BE}"/>
                </a:ext>
              </a:extLst>
            </p:cNvPr>
            <p:cNvSpPr/>
            <p:nvPr/>
          </p:nvSpPr>
          <p:spPr>
            <a:xfrm>
              <a:off x="509852" y="4609492"/>
              <a:ext cx="131922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/>
                  <a:uLnTx/>
                  <a:uFillTx/>
                  <a:latin typeface="Biome Light" panose="020B0303030204020804" pitchFamily="34" charset="0"/>
                  <a:cs typeface="Biome Light" panose="020B0303030204020804" pitchFamily="34" charset="0"/>
                </a:rPr>
                <a:t>Soporte: diversidad/</a:t>
              </a:r>
              <a:r>
                <a:rPr kumimoji="0" lang="es-ES" sz="1600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/>
                  <a:uLnTx/>
                  <a:uFillTx/>
                  <a:latin typeface="Biome Light" panose="020B0303030204020804" pitchFamily="34" charset="0"/>
                  <a:cs typeface="Biome Light" panose="020B0303030204020804" pitchFamily="34" charset="0"/>
                </a:rPr>
                <a:t>heterog</a:t>
              </a:r>
              <a:r>
                <a:rPr lang="es-ES" sz="1600" dirty="0" err="1">
                  <a:ln w="0"/>
                  <a:solidFill>
                    <a:schemeClr val="bg1"/>
                  </a:solidFill>
                  <a:latin typeface="Biome Light" panose="020B0303030204020804" pitchFamily="34" charset="0"/>
                  <a:cs typeface="Biome Light" panose="020B0303030204020804" pitchFamily="34" charset="0"/>
                </a:rPr>
                <a:t>eneidad</a:t>
              </a:r>
              <a:endParaRPr kumimoji="0" lang="es-ES" sz="16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EB85DB6-FA2E-85C2-83B7-245A8FB13770}"/>
                </a:ext>
              </a:extLst>
            </p:cNvPr>
            <p:cNvSpPr/>
            <p:nvPr/>
          </p:nvSpPr>
          <p:spPr>
            <a:xfrm>
              <a:off x="6695007" y="4507768"/>
              <a:ext cx="1327876" cy="129266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/>
                  <a:uLnTx/>
                  <a:uFillTx/>
                  <a:latin typeface="Biome Light" panose="020B0303030204020804" pitchFamily="34" charset="0"/>
                  <a:cs typeface="Biome Light" panose="020B0303030204020804" pitchFamily="34" charset="0"/>
                </a:rPr>
                <a:t>Regulación &amp; Soporte: Biomasa/carbono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100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638FD-32ED-3DE7-1BFB-3B73FF6CE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1C2A20-9A02-966B-D32F-555E5E26B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D745BCF-6B53-B244-0C7F-AE8147A4F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42722"/>
            <a:ext cx="10058400" cy="8332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s-BO" sz="4000" dirty="0">
                <a:solidFill>
                  <a:srgbClr val="FFFFFF"/>
                </a:solidFill>
                <a:latin typeface="Century Gothic" panose="020B0502020202020204" pitchFamily="34" charset="0"/>
              </a:rPr>
              <a:t>Biodiversidad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F64EB06-8C28-B072-F5CB-90A6545A26B3}"/>
              </a:ext>
            </a:extLst>
          </p:cNvPr>
          <p:cNvGrpSpPr/>
          <p:nvPr/>
        </p:nvGrpSpPr>
        <p:grpSpPr>
          <a:xfrm>
            <a:off x="835536" y="1984248"/>
            <a:ext cx="10591645" cy="3048834"/>
            <a:chOff x="3088643" y="1257749"/>
            <a:chExt cx="11553551" cy="344662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7B43060-6B74-0EBD-4440-077A3BAD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8643" y="1257749"/>
              <a:ext cx="3720905" cy="344662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89FB9B3-C772-1461-EB89-6308DB736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4965" y="1257749"/>
              <a:ext cx="3720907" cy="34466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2DAADBB-80F8-65A8-374F-BD2B6C0DF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1288" y="1257749"/>
              <a:ext cx="3720906" cy="34466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7C1B95-37F8-ACEE-940F-5238A34FB4E7}"/>
              </a:ext>
            </a:extLst>
          </p:cNvPr>
          <p:cNvSpPr txBox="1"/>
          <p:nvPr/>
        </p:nvSpPr>
        <p:spPr>
          <a:xfrm>
            <a:off x="822960" y="5214371"/>
            <a:ext cx="3423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Riqueza de especies (anfibios, aves, mamiferos)</a:t>
            </a:r>
          </a:p>
          <a:p>
            <a:pPr algn="ctr"/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Wallace R. </a:t>
            </a:r>
            <a:r>
              <a:rPr kumimoji="0" lang="it-IT" sz="1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et al</a:t>
            </a:r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2020 (WCS)</a:t>
            </a:r>
            <a:endParaRPr lang="es-BO" sz="120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0E6D16E-3F46-0E88-0F18-BA6711EA492D}"/>
              </a:ext>
            </a:extLst>
          </p:cNvPr>
          <p:cNvSpPr txBox="1"/>
          <p:nvPr/>
        </p:nvSpPr>
        <p:spPr>
          <a:xfrm>
            <a:off x="4778225" y="5292802"/>
            <a:ext cx="2632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Complejidad ecosistémica (RAISG, 2021)</a:t>
            </a:r>
            <a:endParaRPr lang="es-BO" sz="120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B8CA410-FC03-1222-3D28-18B8CB527B5B}"/>
              </a:ext>
            </a:extLst>
          </p:cNvPr>
          <p:cNvSpPr txBox="1"/>
          <p:nvPr/>
        </p:nvSpPr>
        <p:spPr>
          <a:xfrm>
            <a:off x="8203542" y="5200468"/>
            <a:ext cx="3025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Singularidad ecosistémica (RAISG, 2021) </a:t>
            </a:r>
            <a:r>
              <a:rPr kumimoji="0" lang="es-MX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basado en </a:t>
            </a:r>
            <a:r>
              <a:rPr kumimoji="0" lang="es-MX" sz="12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NatureServe</a:t>
            </a:r>
            <a:r>
              <a:rPr kumimoji="0" lang="es-MX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(Comer PJ et al, 2020)</a:t>
            </a:r>
            <a:endParaRPr lang="es-BO" sz="1200" dirty="0">
              <a:solidFill>
                <a:schemeClr val="bg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9420BE5-12E7-6EC7-A212-C0B9D4D03BA2}"/>
              </a:ext>
            </a:extLst>
          </p:cNvPr>
          <p:cNvGrpSpPr/>
          <p:nvPr/>
        </p:nvGrpSpPr>
        <p:grpSpPr>
          <a:xfrm>
            <a:off x="681315" y="1962382"/>
            <a:ext cx="10675149" cy="3137607"/>
            <a:chOff x="681315" y="1962382"/>
            <a:chExt cx="10675149" cy="3137607"/>
          </a:xfrm>
        </p:grpSpPr>
        <p:pic>
          <p:nvPicPr>
            <p:cNvPr id="3" name="Picture 2" descr="Colombia y Brasil por la Amazonía | godues">
              <a:extLst>
                <a:ext uri="{FF2B5EF4-FFF2-40B4-BE49-F238E27FC236}">
                  <a16:creationId xmlns:a16="http://schemas.microsoft.com/office/drawing/2014/main" id="{22B94BC0-1345-EDDC-5407-74735355C4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1315" y="1962382"/>
              <a:ext cx="3624859" cy="3137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32DD6CC-CB3B-4814-EBEE-0EF0423B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1756" y="1984248"/>
              <a:ext cx="3365161" cy="3048834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3" name="Google Shape;190;p4">
              <a:extLst>
                <a:ext uri="{FF2B5EF4-FFF2-40B4-BE49-F238E27FC236}">
                  <a16:creationId xmlns:a16="http://schemas.microsoft.com/office/drawing/2014/main" id="{A936EA2D-5985-BC6E-CA4D-DD3A3841964D}"/>
                </a:ext>
              </a:extLst>
            </p:cNvPr>
            <p:cNvPicPr preferRelativeResize="0"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6167" y="1984249"/>
              <a:ext cx="3280297" cy="3048834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9418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A65349E7-0479-19B5-311B-9261D374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050" y="5098151"/>
            <a:ext cx="4733927" cy="8295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s-BO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Síntomas y cambios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743ACEC-EA33-E4CA-4597-22BD3A4F4E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57849" cy="460567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0EBB0EB-44EA-4BAC-1F3D-93459ACC6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0406" y="10"/>
            <a:ext cx="4072229" cy="460567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34B2EDF-0890-9A5E-E45E-B5E6350F5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253" y="10"/>
            <a:ext cx="4070747" cy="4605671"/>
          </a:xfrm>
          <a:prstGeom prst="rect">
            <a:avLst/>
          </a:prstGeom>
        </p:spPr>
      </p:pic>
      <p:grpSp>
        <p:nvGrpSpPr>
          <p:cNvPr id="71" name="Group 66">
            <a:extLst>
              <a:ext uri="{FF2B5EF4-FFF2-40B4-BE49-F238E27FC236}">
                <a16:creationId xmlns:a16="http://schemas.microsoft.com/office/drawing/2014/main" id="{F8BE462D-E495-3E62-5CC3-9693D110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554338"/>
            <a:ext cx="12207200" cy="123363"/>
            <a:chOff x="-5025" y="6737718"/>
            <a:chExt cx="12207200" cy="12336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3739F71-965D-62D2-7B27-C5AB2F8BD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CFDCD924-CA02-003A-7AAC-53F9D34EF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5C49183-59AD-F274-711A-2079C10BA9AD}"/>
              </a:ext>
            </a:extLst>
          </p:cNvPr>
          <p:cNvSpPr txBox="1"/>
          <p:nvPr/>
        </p:nvSpPr>
        <p:spPr>
          <a:xfrm>
            <a:off x="8918841" y="4965165"/>
            <a:ext cx="3085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rPr>
              <a:t>Cada año en, en promedio </a:t>
            </a:r>
            <a:r>
              <a: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Montserrat" panose="00000500000000000000" pitchFamily="2" charset="0"/>
              </a:rPr>
              <a:t>17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Montserrat" panose="00000500000000000000" pitchFamily="2" charset="0"/>
              </a:rPr>
              <a:t>millones de ha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rPr>
              <a:t>son impactadas por los incendios (94% entre Brasil, Bolivia y Venezuela). El 2020 los incendios alcanzaron </a:t>
            </a:r>
            <a:r>
              <a: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27</a:t>
            </a:r>
            <a:r>
              <a:rPr kumimoji="0" lang="es-BO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 millones de ha.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6C13C11-A523-C311-B3D1-93FD86E3B1DC}"/>
              </a:ext>
            </a:extLst>
          </p:cNvPr>
          <p:cNvSpPr txBox="1"/>
          <p:nvPr/>
        </p:nvSpPr>
        <p:spPr>
          <a:xfrm>
            <a:off x="168882" y="4938450"/>
            <a:ext cx="346014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1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En </a:t>
            </a:r>
            <a:r>
              <a: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20 años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(2001 y 2020) se eliminaron </a:t>
            </a:r>
            <a:r>
              <a:rPr kumimoji="0" lang="es-BO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54 millones ha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de bosque</a:t>
            </a:r>
          </a:p>
          <a:p>
            <a:pPr marL="180975" marR="0" lvl="1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Tasa anual: </a:t>
            </a:r>
            <a:r>
              <a: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2 </a:t>
            </a:r>
            <a:r>
              <a:rPr kumimoji="0" lang="es-BO" sz="1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millones ha </a:t>
            </a:r>
            <a:r>
              <a:rPr kumimoji="0" lang="es-B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/año)</a:t>
            </a:r>
            <a:endParaRPr kumimoji="0" lang="es-BO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cs typeface="Biome Light" panose="020B03030302040208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5D57F4D-05C7-866A-47D9-BB0E0C226638}"/>
              </a:ext>
            </a:extLst>
          </p:cNvPr>
          <p:cNvSpPr txBox="1"/>
          <p:nvPr/>
        </p:nvSpPr>
        <p:spPr>
          <a:xfrm>
            <a:off x="4543862" y="110019"/>
            <a:ext cx="3085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0000500000000000000" pitchFamily="2" charset="0"/>
                <a:cs typeface="Biome Light" panose="020B0303030204020804" pitchFamily="34" charset="0"/>
              </a:rPr>
              <a:t>Pérdida de carbono</a:t>
            </a:r>
            <a:endParaRPr kumimoji="0" lang="es-BO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 panose="00000500000000000000" pitchFamily="2" charset="0"/>
              <a:cs typeface="Biome Light" panose="020B03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8967511-8CD8-36DC-9986-77755E179B70}"/>
              </a:ext>
            </a:extLst>
          </p:cNvPr>
          <p:cNvGrpSpPr/>
          <p:nvPr/>
        </p:nvGrpSpPr>
        <p:grpSpPr>
          <a:xfrm>
            <a:off x="116381" y="0"/>
            <a:ext cx="2722722" cy="6893378"/>
            <a:chOff x="0" y="-184100"/>
            <a:chExt cx="2701269" cy="7116371"/>
          </a:xfrm>
        </p:grpSpPr>
        <p:pic>
          <p:nvPicPr>
            <p:cNvPr id="243" name="Google Shape;243;g30b6d5b521c_0_1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962" y="4449655"/>
              <a:ext cx="2679307" cy="2482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g30b6d5b521c_0_1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2158130"/>
              <a:ext cx="2679307" cy="2482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g30b6d5b521c_0_1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-184100"/>
              <a:ext cx="2679307" cy="24826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g30b6d5b521c_0_132"/>
          <p:cNvSpPr txBox="1"/>
          <p:nvPr/>
        </p:nvSpPr>
        <p:spPr>
          <a:xfrm>
            <a:off x="1435998" y="2091604"/>
            <a:ext cx="161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Funcionalidad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0b6d5b521c_0_132"/>
          <p:cNvSpPr txBox="1"/>
          <p:nvPr/>
        </p:nvSpPr>
        <p:spPr>
          <a:xfrm>
            <a:off x="941510" y="6574061"/>
            <a:ext cx="225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Síntomas y Cambios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0b6d5b521c_0_132"/>
          <p:cNvSpPr txBox="1"/>
          <p:nvPr/>
        </p:nvSpPr>
        <p:spPr>
          <a:xfrm>
            <a:off x="1207104" y="4375325"/>
            <a:ext cx="163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Representatividad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g30b6d5b521c_0_13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3082" y="803166"/>
            <a:ext cx="6373157" cy="609021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0b6d5b521c_0_132"/>
          <p:cNvSpPr txBox="1"/>
          <p:nvPr/>
        </p:nvSpPr>
        <p:spPr>
          <a:xfrm>
            <a:off x="3930620" y="106973"/>
            <a:ext cx="826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Estado de las Áreas Prioritarias Clave (APC)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30b6d5b521c_0_132" descr="Gráfico, Gráfico circular&#10;&#10;Descripción generada automáticamente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977034" y="2399404"/>
            <a:ext cx="2836047" cy="3189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é relación existe entre Bolsonaro y los incendios en la Amazonía? –  Desinformémonos">
            <a:extLst>
              <a:ext uri="{FF2B5EF4-FFF2-40B4-BE49-F238E27FC236}">
                <a16:creationId xmlns:a16="http://schemas.microsoft.com/office/drawing/2014/main" id="{868C1193-D7C8-0EB5-0304-384A573EA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1" name="Rectangle 7174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307;g30b6d5b521c_0_19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10667BDA-3FDE-674D-66E3-5F23679E186B}"/>
              </a:ext>
            </a:extLst>
          </p:cNvPr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962403" y="979071"/>
            <a:ext cx="6409944" cy="4583188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7D9354-96F7-175D-7B30-F65A0881258B}"/>
              </a:ext>
            </a:extLst>
          </p:cNvPr>
          <p:cNvSpPr txBox="1"/>
          <p:nvPr/>
        </p:nvSpPr>
        <p:spPr>
          <a:xfrm>
            <a:off x="5374263" y="5834821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FFFFFF"/>
                </a:solidFill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E</a:t>
            </a:r>
            <a:r>
              <a:rPr lang="es-ES" sz="1800" b="1" i="0" u="none" strike="noStrike" dirty="0">
                <a:solidFill>
                  <a:srgbClr val="FFFFFF"/>
                </a:solidFill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l </a:t>
            </a:r>
            <a:r>
              <a:rPr lang="es-ES" sz="1800" b="1" i="0" u="none" strike="noStrike" dirty="0">
                <a:solidFill>
                  <a:srgbClr val="FFFFFF"/>
                </a:solidFill>
                <a:highlight>
                  <a:srgbClr val="FF0000"/>
                </a:highlight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punto </a:t>
            </a:r>
            <a:r>
              <a:rPr lang="es-ES" sz="1800" b="1" dirty="0">
                <a:solidFill>
                  <a:srgbClr val="FFFFFF"/>
                </a:solidFill>
                <a:highlight>
                  <a:srgbClr val="FF0000"/>
                </a:highlight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de</a:t>
            </a:r>
            <a:r>
              <a:rPr lang="es-ES" sz="1800" b="1" i="0" u="none" strike="noStrike" dirty="0">
                <a:solidFill>
                  <a:srgbClr val="FFFFFF"/>
                </a:solidFill>
                <a:highlight>
                  <a:srgbClr val="FF0000"/>
                </a:highlight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 no retorno en la Amazonía </a:t>
            </a:r>
            <a:r>
              <a:rPr lang="es-ES" sz="1800" b="1" dirty="0">
                <a:solidFill>
                  <a:srgbClr val="FFFFFF"/>
                </a:solidFill>
                <a:highlight>
                  <a:srgbClr val="FF0000"/>
                </a:highlight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NO</a:t>
            </a:r>
            <a:r>
              <a:rPr lang="es-ES" sz="1800" b="1" i="0" u="none" strike="noStrike" dirty="0">
                <a:solidFill>
                  <a:srgbClr val="FFFFFF"/>
                </a:solidFill>
                <a:highlight>
                  <a:srgbClr val="FF0000"/>
                </a:highlight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 es un escenario </a:t>
            </a:r>
            <a:r>
              <a:rPr lang="es-ES" sz="1800" b="1" dirty="0">
                <a:solidFill>
                  <a:srgbClr val="FFFFFF"/>
                </a:solidFill>
                <a:highlight>
                  <a:srgbClr val="FF0000"/>
                </a:highlight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FUTURO</a:t>
            </a:r>
            <a:r>
              <a:rPr lang="es-ES" sz="1800" b="1" i="0" u="none" strike="noStrike" dirty="0">
                <a:solidFill>
                  <a:srgbClr val="FFFFFF"/>
                </a:solidFill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 sino </a:t>
            </a:r>
            <a:r>
              <a:rPr lang="es-ES" sz="1800" b="1" dirty="0">
                <a:solidFill>
                  <a:srgbClr val="FFFFFF"/>
                </a:solidFill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inminente que ya ha llegado a ciertas partes de Brasil y Bolivia</a:t>
            </a:r>
            <a:r>
              <a:rPr lang="es-ES" sz="1800" b="1" i="0" u="none" strike="noStrike" dirty="0">
                <a:solidFill>
                  <a:srgbClr val="FFFFFF"/>
                </a:solidFill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.</a:t>
            </a:r>
            <a:r>
              <a:rPr lang="es-ES" sz="1800" b="0" i="0" u="none" strike="noStrike" dirty="0">
                <a:solidFill>
                  <a:srgbClr val="FFFFFF"/>
                </a:solidFill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 </a:t>
            </a:r>
            <a:r>
              <a:rPr lang="es-ES" sz="1800" dirty="0">
                <a:solidFill>
                  <a:srgbClr val="FFFFFF"/>
                </a:solidFill>
                <a:latin typeface="Montserrat" panose="00000500000000000000" pitchFamily="2" charset="0"/>
                <a:ea typeface="Quattrocento Sans"/>
                <a:cs typeface="Quattrocento Sans"/>
                <a:sym typeface="Quattrocento Sans"/>
              </a:rPr>
              <a:t> </a:t>
            </a:r>
            <a:endParaRPr lang="es-BO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24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BC0841-81E4-75EB-EE13-0995455E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3467" y="699727"/>
            <a:ext cx="10905066" cy="54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A3CE79D-C335-E153-2C86-48D516E35F59}"/>
              </a:ext>
            </a:extLst>
          </p:cNvPr>
          <p:cNvSpPr txBox="1"/>
          <p:nvPr/>
        </p:nvSpPr>
        <p:spPr>
          <a:xfrm>
            <a:off x="803081" y="1073426"/>
            <a:ext cx="37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760197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quía en la Amazonía - Desde Abajo">
            <a:extLst>
              <a:ext uri="{FF2B5EF4-FFF2-40B4-BE49-F238E27FC236}">
                <a16:creationId xmlns:a16="http://schemas.microsoft.com/office/drawing/2014/main" id="{25C58144-3800-8505-3037-5B95757E2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74212"/>
            <a:ext cx="12191980" cy="678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Rectangle 1024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E5DE8-757A-1BBD-3C71-A592AEA481FA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Atravesamos tiempos de vulnerabilidad hídrica en la Amazonía</a:t>
            </a:r>
          </a:p>
        </p:txBody>
      </p:sp>
      <p:cxnSp>
        <p:nvCxnSpPr>
          <p:cNvPr id="10253" name="Straight Connector 1024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24231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330</Words>
  <Application>Microsoft Office PowerPoint</Application>
  <PresentationFormat>Panorámica</PresentationFormat>
  <Paragraphs>40</Paragraphs>
  <Slides>13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13</vt:i4>
      </vt:variant>
    </vt:vector>
  </HeadingPairs>
  <TitlesOfParts>
    <vt:vector size="27" baseType="lpstr">
      <vt:lpstr>Aptos</vt:lpstr>
      <vt:lpstr>Arial</vt:lpstr>
      <vt:lpstr>Avenir</vt:lpstr>
      <vt:lpstr>Avenir Next LT Pro</vt:lpstr>
      <vt:lpstr>Berlin Sans FB Demi</vt:lpstr>
      <vt:lpstr>Biome Light</vt:lpstr>
      <vt:lpstr>Calibri</vt:lpstr>
      <vt:lpstr>Calibri Light</vt:lpstr>
      <vt:lpstr>Century Gothic</vt:lpstr>
      <vt:lpstr>Lato Black</vt:lpstr>
      <vt:lpstr>Montserrat</vt:lpstr>
      <vt:lpstr>1_Tema de Office</vt:lpstr>
      <vt:lpstr>Tema de Office</vt:lpstr>
      <vt:lpstr>2_Tema de Office</vt:lpstr>
      <vt:lpstr>La Amazonía a contra reloj</vt:lpstr>
      <vt:lpstr>Amazonía</vt:lpstr>
      <vt:lpstr>“La Amazonía sostiene la Funcionalidad ecológica del planeta”</vt:lpstr>
      <vt:lpstr>Biodiversidad</vt:lpstr>
      <vt:lpstr>Síntomas y cambios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Marlene Quintanilla</dc:creator>
  <cp:lastModifiedBy>Marlene Quintanilla</cp:lastModifiedBy>
  <cp:revision>41</cp:revision>
  <dcterms:created xsi:type="dcterms:W3CDTF">2024-10-23T02:29:17Z</dcterms:created>
  <dcterms:modified xsi:type="dcterms:W3CDTF">2024-10-25T03:19:29Z</dcterms:modified>
</cp:coreProperties>
</file>