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7" r:id="rId4"/>
    <p:sldMasterId id="214748369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Nunito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Nunito Medium"/>
      <p:regular r:id="rId34"/>
      <p:bold r:id="rId35"/>
      <p:italic r:id="rId36"/>
      <p:boldItalic r:id="rId37"/>
    </p:embeddedFont>
    <p:embeddedFont>
      <p:font typeface="Poppins SemiBold"/>
      <p:regular r:id="rId38"/>
      <p:bold r:id="rId39"/>
      <p:italic r:id="rId40"/>
      <p:boldItalic r:id="rId41"/>
    </p:embeddedFont>
    <p:embeddedFont>
      <p:font typeface="Nunito Black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italic.fntdata"/><Relationship Id="rId20" Type="http://schemas.openxmlformats.org/officeDocument/2006/relationships/font" Target="fonts/Raleway-italic.fntdata"/><Relationship Id="rId42" Type="http://schemas.openxmlformats.org/officeDocument/2006/relationships/font" Target="fonts/NunitoBlack-bold.fntdata"/><Relationship Id="rId41" Type="http://schemas.openxmlformats.org/officeDocument/2006/relationships/font" Target="fonts/PoppinsSemiBold-boldItalic.fntdata"/><Relationship Id="rId22" Type="http://schemas.openxmlformats.org/officeDocument/2006/relationships/font" Target="fonts/Roboto-regular.fntdata"/><Relationship Id="rId21" Type="http://schemas.openxmlformats.org/officeDocument/2006/relationships/font" Target="fonts/Raleway-boldItalic.fntdata"/><Relationship Id="rId43" Type="http://schemas.openxmlformats.org/officeDocument/2006/relationships/font" Target="fonts/NunitoBlack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Nunito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NunitoMedium-bold.fntdata"/><Relationship Id="rId12" Type="http://schemas.openxmlformats.org/officeDocument/2006/relationships/slide" Target="slides/slide6.xml"/><Relationship Id="rId34" Type="http://schemas.openxmlformats.org/officeDocument/2006/relationships/font" Target="fonts/NunitoMedium-regular.fntdata"/><Relationship Id="rId15" Type="http://schemas.openxmlformats.org/officeDocument/2006/relationships/slide" Target="slides/slide9.xml"/><Relationship Id="rId37" Type="http://schemas.openxmlformats.org/officeDocument/2006/relationships/font" Target="fonts/NunitoMedium-boldItalic.fntdata"/><Relationship Id="rId14" Type="http://schemas.openxmlformats.org/officeDocument/2006/relationships/slide" Target="slides/slide8.xml"/><Relationship Id="rId36" Type="http://schemas.openxmlformats.org/officeDocument/2006/relationships/font" Target="fonts/NunitoMedium-italic.fntdata"/><Relationship Id="rId17" Type="http://schemas.openxmlformats.org/officeDocument/2006/relationships/slide" Target="slides/slide11.xml"/><Relationship Id="rId39" Type="http://schemas.openxmlformats.org/officeDocument/2006/relationships/font" Target="fonts/PoppinsSemiBold-bold.fntdata"/><Relationship Id="rId16" Type="http://schemas.openxmlformats.org/officeDocument/2006/relationships/slide" Target="slides/slide10.xml"/><Relationship Id="rId38" Type="http://schemas.openxmlformats.org/officeDocument/2006/relationships/font" Target="fonts/PoppinsSemiBold-regular.fntdata"/><Relationship Id="rId19" Type="http://schemas.openxmlformats.org/officeDocument/2006/relationships/font" Target="fonts/Raleway-bold.fntdata"/><Relationship Id="rId18" Type="http://schemas.openxmlformats.org/officeDocument/2006/relationships/font" Target="fonts/Ralew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9fc9f67ae0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9fc9f67ae0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fc9f67ae0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fc9f67ae0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fc9f67ae0_0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9fc9f67ae0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4567daac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4567daac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9fc9f67ae0_0_5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9fc9f67ae0_0_5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explicar algunas verbalmente y hacer </a:t>
            </a:r>
            <a:r>
              <a:rPr lang="pt-BR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QR…..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Análisis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que nos ha permitido a partir de los 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conceptos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de conectividad 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ecológica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y la modela con de las 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necesidades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de algunas especies, calificar en los siguientes mapas la 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pérdida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de conectividad-</a:t>
            </a:r>
            <a:endParaRPr b="1" sz="105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fragmentación de la Amazonía aumenta año a año. Las actividades agropecuarias, la minería y la tala indiscriminada, entre otras actividades, afectan  los bosques y los ríos y, así, rompen la conectividad ecológica.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Cuando hablamos de conectividad ecológica, nos referimos a la continuidad del paisaje natural que permite el movimiento de especies, el flujo genético y los procesos ecológicos esenciales.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Es la red invisible que mantiene unida la selva: los ríos, los bosques, los suelos, los vientos, las rutas migratorias.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Sin conectividad, los ecosistemas se fragmentan, las poblaciones se aíslan y la resiliencia frente al cambio climático se debilita.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g39fc9f67ae0_0_5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Durante casi cuatro décadas, la Amazonía ha vivido una transformación silenciosa pero profunda.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Aquí vemos cómo la industria agrícola, la apertura de nuevas vías, la minería y la expansión urbana han ido reemplazando los bosques naturales.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Según los datos de MapBiomas Amazonía, entre 1985 y 2023 más del 17% de la cobertura natural amazónica ha sido transformada.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Esto equivale a alrededor de 93 millones de hectáreas, un área igual a toda la región amazónica de Perú y Bolivia juntas.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Pero lo más importante es entender que este cambio no se limita a la pérdida de árboles: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cada hectárea deforestada interrumpe relaciones ecológicas —entre especies, entre ríos, entre suelos y clima—.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Por cada hectárea talada, otra media hectárea se pierde funcionalmente, porque se convierte en barrera.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Y además, alrededor de 0,8 hectáreas se degradan por los efectos de borde y por la cercanía a la matriz intervenida.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En otras palabras: la deforestación no es solo pérdida de área, es pérdida de función y conexión.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Y con cada conexión que se rompe, disminuye la capacidad de la selva para </a:t>
            </a:r>
            <a:r>
              <a:rPr lang="pt-BR">
                <a:solidFill>
                  <a:schemeClr val="dk1"/>
                </a:solidFill>
              </a:rPr>
              <a:t>autorregularse</a:t>
            </a:r>
            <a:r>
              <a:rPr lang="pt-BR">
                <a:solidFill>
                  <a:schemeClr val="dk1"/>
                </a:solidFill>
              </a:rPr>
              <a:t> y sostener vida.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f3535838a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f3535838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dk1"/>
                </a:solidFill>
              </a:rPr>
              <a:t>Las Áreas Naturales Protegidas y Territorios indígenas (que ocupan el 47% de la amazonia) conservan el 99% de sus coberturas naturales; esto representa el 57% de las coberturas naturales de la región.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a4567daac1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a4567daac1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explicar algunas verbalmente y hacer </a:t>
            </a:r>
            <a:r>
              <a:rPr lang="pt-BR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QR…..</a:t>
            </a:r>
            <a:r>
              <a:rPr b="1" lang="pt-BR" sz="105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Análisis que nos ha permitido a partir de los conceptos de conectividad ecológica y la modela con de las necesidades de algunas especies, calificar en los siguientes mapas la pérdida de conectividad-</a:t>
            </a:r>
            <a:endParaRPr b="1" sz="105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fragmentación de la Amazonía aumenta año a año. Las actividades agropecuarias, la minería y la tala indiscriminada, entre otras actividades, afectan  los bosques y los ríos y, así, rompen la conectividad ecológica.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Cuando hablamos de conectividad ecológica, nos referimos a la continuidad del paisaje natural que permite el movimiento de especies, el flujo genético y los procesos ecológicos esenciales.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Es la red invisible que mantiene unida la selva: los ríos, los bosques, los suelos, los vientos, las rutas migratorias.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Sin conectividad, los ecosistemas se fragmentan, las poblaciones se aíslan y la resiliencia frente al cambio climático se debilita.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g3a4567daac1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9c78b4f8bb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9c78b4f8bb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Precisar que no es solamente el territorio xingu e sun conjunto de </a:t>
            </a:r>
            <a:r>
              <a:rPr lang="pt-BR">
                <a:solidFill>
                  <a:schemeClr val="dk1"/>
                </a:solidFill>
              </a:rPr>
              <a:t>áreas</a:t>
            </a:r>
            <a:r>
              <a:rPr lang="pt-BR">
                <a:solidFill>
                  <a:schemeClr val="dk1"/>
                </a:solidFill>
              </a:rPr>
              <a:t> naturales protegidas y territorios indigenas que conforman este conglomerado de areas protegidas.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Para comprenderlo mejor, nos detenemos en un caso emblemático: </a:t>
            </a:r>
            <a:r>
              <a:rPr b="1" lang="pt-BR">
                <a:solidFill>
                  <a:schemeClr val="dk1"/>
                </a:solidFill>
              </a:rPr>
              <a:t>el Xingu</a:t>
            </a:r>
            <a:r>
              <a:rPr lang="pt-BR">
                <a:solidFill>
                  <a:schemeClr val="dk1"/>
                </a:solidFill>
              </a:rPr>
              <a:t>, en Brasil.</a:t>
            </a:r>
            <a:br>
              <a:rPr lang="pt-BR">
                <a:solidFill>
                  <a:schemeClr val="dk1"/>
                </a:solidFill>
              </a:rPr>
            </a:br>
            <a:r>
              <a:rPr lang="pt-BR">
                <a:solidFill>
                  <a:schemeClr val="dk1"/>
                </a:solidFill>
              </a:rPr>
              <a:t>Aquí podemos observar </a:t>
            </a:r>
            <a:r>
              <a:rPr b="1" lang="pt-BR">
                <a:solidFill>
                  <a:schemeClr val="dk1"/>
                </a:solidFill>
              </a:rPr>
              <a:t>El mapa de cobertura y uso</a:t>
            </a:r>
            <a:r>
              <a:rPr lang="pt-BR">
                <a:solidFill>
                  <a:schemeClr val="dk1"/>
                </a:solidFill>
              </a:rPr>
              <a:t>, simplificado entre áreas naturales y antrópicas.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pt-BR">
                <a:solidFill>
                  <a:schemeClr val="dk1"/>
                </a:solidFill>
              </a:rPr>
              <a:t>Los tonos verdes muestran los bosques que permanecen.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pt-BR">
                <a:solidFill>
                  <a:schemeClr val="dk1"/>
                </a:solidFill>
              </a:rPr>
              <a:t>Los tonos marrones y amarillos, las zonas transformadas por la agricultura y la ganadería.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Es claro como los Territorios </a:t>
            </a:r>
            <a:r>
              <a:rPr lang="pt-BR">
                <a:solidFill>
                  <a:schemeClr val="dk1"/>
                </a:solidFill>
              </a:rPr>
              <a:t>indígenas</a:t>
            </a:r>
            <a:r>
              <a:rPr lang="pt-BR">
                <a:solidFill>
                  <a:schemeClr val="dk1"/>
                </a:solidFill>
              </a:rPr>
              <a:t> y ANP han resistido y protegido sus territorios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c78b4f8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c78b4f8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9e4f8a09bf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9e4f8a09bf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 ampliamos la mirada, vemos que lo que sucede en el Xingu se repite en toda la Panamazonía.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El análisis multitemporal muestra una pérdida progresiva de conectividad desde 1985, con zonas críticas de fragmentación en los corredores del sur, el piedemonte andino y las franjas de frontera.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Hoy, solo un tercio del bioma amazónico mantiene una conectividad alta y continua.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Y esa conectividad depende, en gran medida, de los territorios indígenas y áreas naturales protegidas, que funcionan como nodos clave de la red ecológica regional.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0B9189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CUSTOM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30213" y="217688"/>
            <a:ext cx="8637900" cy="14661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4" title="ondas.png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0B9189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6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rgbClr val="165477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7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7"/>
          <p:cNvSpPr/>
          <p:nvPr/>
        </p:nvSpPr>
        <p:spPr>
          <a:xfrm>
            <a:off x="6703932" y="411480"/>
            <a:ext cx="2028600" cy="4320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7"/>
          <p:cNvSpPr/>
          <p:nvPr/>
        </p:nvSpPr>
        <p:spPr>
          <a:xfrm>
            <a:off x="4572002" y="411480"/>
            <a:ext cx="2028600" cy="4320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" name="Google Shape;62;p17"/>
          <p:cNvCxnSpPr/>
          <p:nvPr/>
        </p:nvCxnSpPr>
        <p:spPr>
          <a:xfrm>
            <a:off x="4777740" y="3867909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" name="Google Shape;63;p17"/>
          <p:cNvCxnSpPr/>
          <p:nvPr/>
        </p:nvCxnSpPr>
        <p:spPr>
          <a:xfrm>
            <a:off x="4777740" y="3003803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" name="Google Shape;64;p17"/>
          <p:cNvCxnSpPr/>
          <p:nvPr/>
        </p:nvCxnSpPr>
        <p:spPr>
          <a:xfrm>
            <a:off x="6909671" y="2136260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" name="Google Shape;65;p17"/>
          <p:cNvCxnSpPr/>
          <p:nvPr/>
        </p:nvCxnSpPr>
        <p:spPr>
          <a:xfrm>
            <a:off x="6909671" y="3867909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17"/>
          <p:cNvCxnSpPr/>
          <p:nvPr/>
        </p:nvCxnSpPr>
        <p:spPr>
          <a:xfrm>
            <a:off x="6909671" y="3003803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17"/>
          <p:cNvCxnSpPr/>
          <p:nvPr/>
        </p:nvCxnSpPr>
        <p:spPr>
          <a:xfrm>
            <a:off x="4777740" y="2136260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17"/>
          <p:cNvCxnSpPr/>
          <p:nvPr/>
        </p:nvCxnSpPr>
        <p:spPr>
          <a:xfrm>
            <a:off x="4777740" y="1268890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165477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8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8"/>
          <p:cNvSpPr/>
          <p:nvPr/>
        </p:nvSpPr>
        <p:spPr>
          <a:xfrm>
            <a:off x="6702998" y="2623422"/>
            <a:ext cx="2028600" cy="21087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8"/>
          <p:cNvSpPr/>
          <p:nvPr/>
        </p:nvSpPr>
        <p:spPr>
          <a:xfrm>
            <a:off x="4571999" y="-1"/>
            <a:ext cx="2028591" cy="2520078"/>
          </a:xfrm>
          <a:custGeom>
            <a:rect b="b" l="l" r="r" t="t"/>
            <a:pathLst>
              <a:path extrusionOk="0" h="3360104" w="2704788">
                <a:moveTo>
                  <a:pt x="0" y="0"/>
                </a:moveTo>
                <a:lnTo>
                  <a:pt x="2704788" y="0"/>
                </a:lnTo>
                <a:lnTo>
                  <a:pt x="2704788" y="669922"/>
                </a:lnTo>
                <a:lnTo>
                  <a:pt x="2704788" y="1168400"/>
                </a:lnTo>
                <a:lnTo>
                  <a:pt x="2704788" y="3238821"/>
                </a:lnTo>
                <a:cubicBezTo>
                  <a:pt x="2704788" y="3305804"/>
                  <a:pt x="2650488" y="3360104"/>
                  <a:pt x="2583505" y="3360104"/>
                </a:cubicBezTo>
                <a:lnTo>
                  <a:pt x="121286" y="3360104"/>
                </a:lnTo>
                <a:cubicBezTo>
                  <a:pt x="54303" y="3360104"/>
                  <a:pt x="3" y="3305804"/>
                  <a:pt x="3" y="3238821"/>
                </a:cubicBezTo>
                <a:lnTo>
                  <a:pt x="3" y="1168400"/>
                </a:lnTo>
                <a:lnTo>
                  <a:pt x="0" y="1168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Google Shape;73;p18"/>
          <p:cNvCxnSpPr/>
          <p:nvPr/>
        </p:nvCxnSpPr>
        <p:spPr>
          <a:xfrm>
            <a:off x="4777741" y="411479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" name="Google Shape;74;p18"/>
          <p:cNvCxnSpPr/>
          <p:nvPr/>
        </p:nvCxnSpPr>
        <p:spPr>
          <a:xfrm>
            <a:off x="6908734" y="3677721"/>
            <a:ext cx="1617000" cy="0"/>
          </a:xfrm>
          <a:prstGeom prst="straightConnector1">
            <a:avLst/>
          </a:prstGeom>
          <a:noFill/>
          <a:ln cap="flat" cmpd="sng" w="7150">
            <a:solidFill>
              <a:srgbClr val="1654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18"/>
          <p:cNvSpPr/>
          <p:nvPr/>
        </p:nvSpPr>
        <p:spPr>
          <a:xfrm>
            <a:off x="4777741" y="625333"/>
            <a:ext cx="1617000" cy="16809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165477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9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9"/>
          <p:cNvCxnSpPr/>
          <p:nvPr/>
        </p:nvCxnSpPr>
        <p:spPr>
          <a:xfrm>
            <a:off x="4572000" y="411480"/>
            <a:ext cx="0" cy="4320600"/>
          </a:xfrm>
          <a:prstGeom prst="straightConnector1">
            <a:avLst/>
          </a:prstGeom>
          <a:noFill/>
          <a:ln cap="flat" cmpd="sng" w="7150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/>
          <p:nvPr/>
        </p:nvSpPr>
        <p:spPr>
          <a:xfrm>
            <a:off x="2543411" y="411480"/>
            <a:ext cx="2028600" cy="4320600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6702998" y="411479"/>
            <a:ext cx="2028600" cy="2108700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4571999" y="2623422"/>
            <a:ext cx="2028600" cy="21087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4777741" y="2837276"/>
            <a:ext cx="1617000" cy="16809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6622349" y="1275588"/>
            <a:ext cx="2028600" cy="3456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7003097" y="1913382"/>
            <a:ext cx="1318200" cy="13167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/>
          <p:nvPr/>
        </p:nvSpPr>
        <p:spPr>
          <a:xfrm>
            <a:off x="411481" y="0"/>
            <a:ext cx="4160519" cy="4732020"/>
          </a:xfrm>
          <a:custGeom>
            <a:rect b="b" l="l" r="r" t="t"/>
            <a:pathLst>
              <a:path extrusionOk="0" h="6309360" w="5547359">
                <a:moveTo>
                  <a:pt x="0" y="0"/>
                </a:moveTo>
                <a:lnTo>
                  <a:pt x="5547359" y="0"/>
                </a:lnTo>
                <a:lnTo>
                  <a:pt x="5547359" y="660197"/>
                </a:lnTo>
                <a:lnTo>
                  <a:pt x="5547359" y="671332"/>
                </a:lnTo>
                <a:lnTo>
                  <a:pt x="5547359" y="6197803"/>
                </a:lnTo>
                <a:cubicBezTo>
                  <a:pt x="5547359" y="6259414"/>
                  <a:pt x="5497413" y="6309360"/>
                  <a:pt x="5435802" y="6309360"/>
                </a:cubicBezTo>
                <a:lnTo>
                  <a:pt x="111557" y="6309360"/>
                </a:lnTo>
                <a:cubicBezTo>
                  <a:pt x="49946" y="6309360"/>
                  <a:pt x="0" y="6259414"/>
                  <a:pt x="0" y="6197803"/>
                </a:cubicBezTo>
                <a:lnTo>
                  <a:pt x="0" y="671332"/>
                </a:lnTo>
                <a:lnTo>
                  <a:pt x="0" y="660197"/>
                </a:lnTo>
                <a:close/>
              </a:path>
            </a:pathLst>
          </a:cu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bg>
      <p:bgPr>
        <a:solidFill>
          <a:srgbClr val="165477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5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5"/>
          <p:cNvSpPr/>
          <p:nvPr/>
        </p:nvSpPr>
        <p:spPr>
          <a:xfrm flipH="1">
            <a:off x="8439620" y="822960"/>
            <a:ext cx="704380" cy="3497580"/>
          </a:xfrm>
          <a:custGeom>
            <a:rect b="b" l="l" r="r" t="t"/>
            <a:pathLst>
              <a:path extrusionOk="0" h="4663440" w="939174">
                <a:moveTo>
                  <a:pt x="848866" y="0"/>
                </a:moveTo>
                <a:lnTo>
                  <a:pt x="0" y="0"/>
                </a:lnTo>
                <a:lnTo>
                  <a:pt x="0" y="4663440"/>
                </a:lnTo>
                <a:lnTo>
                  <a:pt x="848866" y="4663440"/>
                </a:lnTo>
                <a:cubicBezTo>
                  <a:pt x="898742" y="4663440"/>
                  <a:pt x="939174" y="4623008"/>
                  <a:pt x="939174" y="4573132"/>
                </a:cubicBezTo>
                <a:lnTo>
                  <a:pt x="939174" y="90308"/>
                </a:lnTo>
                <a:cubicBezTo>
                  <a:pt x="939174" y="40432"/>
                  <a:pt x="898742" y="0"/>
                  <a:pt x="848866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5"/>
          <p:cNvSpPr/>
          <p:nvPr/>
        </p:nvSpPr>
        <p:spPr>
          <a:xfrm flipH="1">
            <a:off x="4968239" y="1"/>
            <a:ext cx="3368040" cy="719620"/>
          </a:xfrm>
          <a:custGeom>
            <a:rect b="b" l="l" r="r" t="t"/>
            <a:pathLst>
              <a:path extrusionOk="0" h="959493" w="4490720">
                <a:moveTo>
                  <a:pt x="4490720" y="0"/>
                </a:moveTo>
                <a:lnTo>
                  <a:pt x="0" y="0"/>
                </a:lnTo>
                <a:lnTo>
                  <a:pt x="0" y="869185"/>
                </a:lnTo>
                <a:cubicBezTo>
                  <a:pt x="0" y="919061"/>
                  <a:pt x="40432" y="959493"/>
                  <a:pt x="90308" y="959493"/>
                </a:cubicBezTo>
                <a:lnTo>
                  <a:pt x="4400412" y="959493"/>
                </a:lnTo>
                <a:cubicBezTo>
                  <a:pt x="4450288" y="959493"/>
                  <a:pt x="4490720" y="919061"/>
                  <a:pt x="4490720" y="869185"/>
                </a:cubicBezTo>
                <a:close/>
              </a:path>
            </a:pathLst>
          </a:cu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5"/>
          <p:cNvSpPr/>
          <p:nvPr/>
        </p:nvSpPr>
        <p:spPr>
          <a:xfrm flipH="1">
            <a:off x="4968239" y="4423881"/>
            <a:ext cx="3368040" cy="719620"/>
          </a:xfrm>
          <a:custGeom>
            <a:rect b="b" l="l" r="r" t="t"/>
            <a:pathLst>
              <a:path extrusionOk="0" h="959493" w="4490720">
                <a:moveTo>
                  <a:pt x="4400412" y="0"/>
                </a:moveTo>
                <a:lnTo>
                  <a:pt x="90308" y="0"/>
                </a:lnTo>
                <a:cubicBezTo>
                  <a:pt x="40432" y="0"/>
                  <a:pt x="0" y="40432"/>
                  <a:pt x="0" y="90308"/>
                </a:cubicBezTo>
                <a:lnTo>
                  <a:pt x="0" y="959493"/>
                </a:lnTo>
                <a:lnTo>
                  <a:pt x="4490720" y="959493"/>
                </a:lnTo>
                <a:lnTo>
                  <a:pt x="4490720" y="90308"/>
                </a:lnTo>
                <a:cubicBezTo>
                  <a:pt x="4490720" y="40432"/>
                  <a:pt x="4450288" y="0"/>
                  <a:pt x="4400412" y="0"/>
                </a:cubicBezTo>
                <a:close/>
              </a:path>
            </a:pathLst>
          </a:custGeom>
          <a:solidFill>
            <a:schemeClr val="lt1">
              <a:alpha val="94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5"/>
          <p:cNvSpPr/>
          <p:nvPr/>
        </p:nvSpPr>
        <p:spPr>
          <a:xfrm flipH="1">
            <a:off x="0" y="822959"/>
            <a:ext cx="4864899" cy="3497581"/>
          </a:xfrm>
          <a:custGeom>
            <a:rect b="b" l="l" r="r" t="t"/>
            <a:pathLst>
              <a:path extrusionOk="0" h="4663441" w="6486532">
                <a:moveTo>
                  <a:pt x="6486532" y="0"/>
                </a:moveTo>
                <a:lnTo>
                  <a:pt x="3971932" y="0"/>
                </a:lnTo>
                <a:lnTo>
                  <a:pt x="3971932" y="1"/>
                </a:lnTo>
                <a:lnTo>
                  <a:pt x="90308" y="1"/>
                </a:lnTo>
                <a:cubicBezTo>
                  <a:pt x="40432" y="1"/>
                  <a:pt x="0" y="40433"/>
                  <a:pt x="0" y="90309"/>
                </a:cubicBezTo>
                <a:lnTo>
                  <a:pt x="0" y="4573133"/>
                </a:lnTo>
                <a:cubicBezTo>
                  <a:pt x="0" y="4623009"/>
                  <a:pt x="40432" y="4663441"/>
                  <a:pt x="90308" y="4663441"/>
                </a:cubicBezTo>
                <a:lnTo>
                  <a:pt x="4400412" y="4663441"/>
                </a:lnTo>
                <a:lnTo>
                  <a:pt x="4400422" y="4663439"/>
                </a:lnTo>
                <a:lnTo>
                  <a:pt x="6486532" y="4663439"/>
                </a:lnTo>
                <a:close/>
              </a:path>
            </a:pathLst>
          </a:custGeom>
          <a:solidFill>
            <a:schemeClr val="lt1">
              <a:alpha val="94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5"/>
          <p:cNvSpPr/>
          <p:nvPr/>
        </p:nvSpPr>
        <p:spPr>
          <a:xfrm flipH="1">
            <a:off x="4968179" y="822960"/>
            <a:ext cx="3368100" cy="349770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/>
          <p:nvPr/>
        </p:nvSpPr>
        <p:spPr>
          <a:xfrm flipH="1">
            <a:off x="0" y="411480"/>
            <a:ext cx="4572000" cy="4320600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/>
          <p:nvPr/>
        </p:nvSpPr>
        <p:spPr>
          <a:xfrm flipH="1">
            <a:off x="3405300" y="822960"/>
            <a:ext cx="1166700" cy="34977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bg>
      <p:bgPr>
        <a:solidFill>
          <a:srgbClr val="0B9189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8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8"/>
          <p:cNvSpPr/>
          <p:nvPr/>
        </p:nvSpPr>
        <p:spPr>
          <a:xfrm>
            <a:off x="4572002" y="411480"/>
            <a:ext cx="41562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8"/>
          <p:cNvSpPr/>
          <p:nvPr/>
        </p:nvSpPr>
        <p:spPr>
          <a:xfrm>
            <a:off x="4572002" y="1886108"/>
            <a:ext cx="41562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8"/>
          <p:cNvSpPr/>
          <p:nvPr/>
        </p:nvSpPr>
        <p:spPr>
          <a:xfrm>
            <a:off x="4572002" y="3360734"/>
            <a:ext cx="41562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28"/>
          <p:cNvCxnSpPr/>
          <p:nvPr/>
        </p:nvCxnSpPr>
        <p:spPr>
          <a:xfrm>
            <a:off x="5959467" y="3608227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28"/>
          <p:cNvCxnSpPr/>
          <p:nvPr/>
        </p:nvCxnSpPr>
        <p:spPr>
          <a:xfrm>
            <a:off x="7340028" y="3608227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28"/>
          <p:cNvCxnSpPr/>
          <p:nvPr/>
        </p:nvCxnSpPr>
        <p:spPr>
          <a:xfrm>
            <a:off x="5959467" y="663614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28"/>
          <p:cNvCxnSpPr/>
          <p:nvPr/>
        </p:nvCxnSpPr>
        <p:spPr>
          <a:xfrm>
            <a:off x="7340028" y="663614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" name="Google Shape;111;p28"/>
          <p:cNvCxnSpPr/>
          <p:nvPr/>
        </p:nvCxnSpPr>
        <p:spPr>
          <a:xfrm>
            <a:off x="5959467" y="2133600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" name="Google Shape;112;p28"/>
          <p:cNvCxnSpPr/>
          <p:nvPr/>
        </p:nvCxnSpPr>
        <p:spPr>
          <a:xfrm>
            <a:off x="7340028" y="2133600"/>
            <a:ext cx="0" cy="876300"/>
          </a:xfrm>
          <a:prstGeom prst="straightConnector1">
            <a:avLst/>
          </a:prstGeom>
          <a:noFill/>
          <a:ln cap="flat" cmpd="sng" w="715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/>
          <p:nvPr/>
        </p:nvSpPr>
        <p:spPr>
          <a:xfrm>
            <a:off x="5886488" y="410358"/>
            <a:ext cx="2845200" cy="28470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9"/>
          <p:cNvSpPr/>
          <p:nvPr/>
        </p:nvSpPr>
        <p:spPr>
          <a:xfrm>
            <a:off x="4581255" y="1884985"/>
            <a:ext cx="2845200" cy="28470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9"/>
          <p:cNvSpPr/>
          <p:nvPr/>
        </p:nvSpPr>
        <p:spPr>
          <a:xfrm>
            <a:off x="6100343" y="624212"/>
            <a:ext cx="2425500" cy="2419500"/>
          </a:xfrm>
          <a:prstGeom prst="roundRect">
            <a:avLst>
              <a:gd fmla="val 4002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/>
          <p:nvPr/>
        </p:nvSpPr>
        <p:spPr>
          <a:xfrm>
            <a:off x="6725802" y="2136260"/>
            <a:ext cx="2003100" cy="1731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0"/>
          <p:cNvSpPr/>
          <p:nvPr/>
        </p:nvSpPr>
        <p:spPr>
          <a:xfrm>
            <a:off x="415212" y="2136260"/>
            <a:ext cx="2003100" cy="1731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0"/>
          <p:cNvSpPr/>
          <p:nvPr/>
        </p:nvSpPr>
        <p:spPr>
          <a:xfrm>
            <a:off x="4623206" y="2136260"/>
            <a:ext cx="2003100" cy="1731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0"/>
          <p:cNvSpPr/>
          <p:nvPr/>
        </p:nvSpPr>
        <p:spPr>
          <a:xfrm>
            <a:off x="2517809" y="2136260"/>
            <a:ext cx="2003100" cy="2595900"/>
          </a:xfrm>
          <a:prstGeom prst="roundRect">
            <a:avLst>
              <a:gd fmla="val 4484" name="adj"/>
            </a:avLst>
          </a:prstGeom>
          <a:solidFill>
            <a:srgbClr val="FE9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/>
          <p:nvPr/>
        </p:nvSpPr>
        <p:spPr>
          <a:xfrm>
            <a:off x="412410" y="3360732"/>
            <a:ext cx="41082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1"/>
          <p:cNvSpPr/>
          <p:nvPr/>
        </p:nvSpPr>
        <p:spPr>
          <a:xfrm>
            <a:off x="4623205" y="1886109"/>
            <a:ext cx="4108200" cy="1371300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31"/>
          <p:cNvCxnSpPr/>
          <p:nvPr/>
        </p:nvCxnSpPr>
        <p:spPr>
          <a:xfrm>
            <a:off x="6681492" y="2160093"/>
            <a:ext cx="0" cy="734400"/>
          </a:xfrm>
          <a:prstGeom prst="straightConnector1">
            <a:avLst/>
          </a:prstGeom>
          <a:noFill/>
          <a:ln cap="flat" cmpd="sng" w="7150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bg>
      <p:bgPr>
        <a:solidFill>
          <a:srgbClr val="165477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2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2"/>
          <p:cNvSpPr/>
          <p:nvPr/>
        </p:nvSpPr>
        <p:spPr>
          <a:xfrm>
            <a:off x="4239150" y="3360731"/>
            <a:ext cx="4488900" cy="13713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2"/>
          <p:cNvSpPr/>
          <p:nvPr/>
        </p:nvSpPr>
        <p:spPr>
          <a:xfrm>
            <a:off x="411480" y="411479"/>
            <a:ext cx="8316600" cy="2840400"/>
          </a:xfrm>
          <a:prstGeom prst="roundRect">
            <a:avLst>
              <a:gd fmla="val 3143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erre">
  <p:cSld name="14_Custom Layout">
    <p:bg>
      <p:bgPr>
        <a:solidFill>
          <a:srgbClr val="165477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3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3"/>
          <p:cNvSpPr/>
          <p:nvPr/>
        </p:nvSpPr>
        <p:spPr>
          <a:xfrm>
            <a:off x="411480" y="411479"/>
            <a:ext cx="8316600" cy="4320600"/>
          </a:xfrm>
          <a:prstGeom prst="roundRect">
            <a:avLst>
              <a:gd fmla="val 2138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14_Custom Layout_1">
    <p:bg>
      <p:bgPr>
        <a:solidFill>
          <a:srgbClr val="165477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4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4"/>
          <p:cNvSpPr/>
          <p:nvPr/>
        </p:nvSpPr>
        <p:spPr>
          <a:xfrm>
            <a:off x="413663" y="1025475"/>
            <a:ext cx="8316600" cy="3755100"/>
          </a:xfrm>
          <a:prstGeom prst="roundRect">
            <a:avLst>
              <a:gd fmla="val 2138" name="adj"/>
            </a:avLst>
          </a:prstGeom>
          <a:solidFill>
            <a:srgbClr val="000000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/>
          <p:nvPr/>
        </p:nvSpPr>
        <p:spPr>
          <a:xfrm flipH="1">
            <a:off x="411600" y="411481"/>
            <a:ext cx="4160400" cy="432060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/>
          <p:nvPr/>
        </p:nvSpPr>
        <p:spPr>
          <a:xfrm>
            <a:off x="411479" y="1275597"/>
            <a:ext cx="2028600" cy="34566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6"/>
          <p:cNvSpPr/>
          <p:nvPr/>
        </p:nvSpPr>
        <p:spPr>
          <a:xfrm>
            <a:off x="2543410" y="411480"/>
            <a:ext cx="2028600" cy="34566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36"/>
          <p:cNvCxnSpPr/>
          <p:nvPr/>
        </p:nvCxnSpPr>
        <p:spPr>
          <a:xfrm>
            <a:off x="617215" y="3003808"/>
            <a:ext cx="1615200" cy="0"/>
          </a:xfrm>
          <a:prstGeom prst="straightConnector1">
            <a:avLst/>
          </a:prstGeom>
          <a:noFill/>
          <a:ln cap="flat" cmpd="sng" w="7150">
            <a:solidFill>
              <a:srgbClr val="16547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36"/>
          <p:cNvCxnSpPr/>
          <p:nvPr/>
        </p:nvCxnSpPr>
        <p:spPr>
          <a:xfrm>
            <a:off x="2750078" y="2139691"/>
            <a:ext cx="1615200" cy="0"/>
          </a:xfrm>
          <a:prstGeom prst="straightConnector1">
            <a:avLst/>
          </a:prstGeom>
          <a:noFill/>
          <a:ln cap="flat" cmpd="sng" w="7150">
            <a:solidFill>
              <a:srgbClr val="AFFC4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/>
          <p:nvPr/>
        </p:nvSpPr>
        <p:spPr>
          <a:xfrm>
            <a:off x="4572002" y="2191361"/>
            <a:ext cx="2028600" cy="16764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7"/>
          <p:cNvSpPr/>
          <p:nvPr/>
        </p:nvSpPr>
        <p:spPr>
          <a:xfrm>
            <a:off x="6703932" y="1275598"/>
            <a:ext cx="2028600" cy="16764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7"/>
          <p:cNvSpPr/>
          <p:nvPr/>
        </p:nvSpPr>
        <p:spPr>
          <a:xfrm>
            <a:off x="6703932" y="3055479"/>
            <a:ext cx="2028600" cy="1676400"/>
          </a:xfrm>
          <a:prstGeom prst="roundRect">
            <a:avLst>
              <a:gd fmla="val 4484" name="adj"/>
            </a:avLst>
          </a:pr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7"/>
          <p:cNvSpPr/>
          <p:nvPr/>
        </p:nvSpPr>
        <p:spPr>
          <a:xfrm>
            <a:off x="4572002" y="0"/>
            <a:ext cx="2028589" cy="308139"/>
          </a:xfrm>
          <a:custGeom>
            <a:rect b="b" l="l" r="r" t="t"/>
            <a:pathLst>
              <a:path extrusionOk="0" h="410852" w="2704785">
                <a:moveTo>
                  <a:pt x="0" y="0"/>
                </a:moveTo>
                <a:lnTo>
                  <a:pt x="2704785" y="0"/>
                </a:lnTo>
                <a:lnTo>
                  <a:pt x="2704785" y="310617"/>
                </a:lnTo>
                <a:cubicBezTo>
                  <a:pt x="2704785" y="365975"/>
                  <a:pt x="2659908" y="410852"/>
                  <a:pt x="2604550" y="410852"/>
                </a:cubicBezTo>
                <a:lnTo>
                  <a:pt x="100235" y="410852"/>
                </a:lnTo>
                <a:cubicBezTo>
                  <a:pt x="44877" y="410852"/>
                  <a:pt x="0" y="365975"/>
                  <a:pt x="0" y="31061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7"/>
          <p:cNvSpPr/>
          <p:nvPr/>
        </p:nvSpPr>
        <p:spPr>
          <a:xfrm>
            <a:off x="6703932" y="4832224"/>
            <a:ext cx="2028589" cy="311276"/>
          </a:xfrm>
          <a:custGeom>
            <a:rect b="b" l="l" r="r" t="t"/>
            <a:pathLst>
              <a:path extrusionOk="0" h="415035" w="2704785">
                <a:moveTo>
                  <a:pt x="100235" y="0"/>
                </a:moveTo>
                <a:lnTo>
                  <a:pt x="2604550" y="0"/>
                </a:lnTo>
                <a:cubicBezTo>
                  <a:pt x="2659908" y="0"/>
                  <a:pt x="2704785" y="44877"/>
                  <a:pt x="2704785" y="100235"/>
                </a:cubicBezTo>
                <a:lnTo>
                  <a:pt x="2704785" y="415035"/>
                </a:lnTo>
                <a:lnTo>
                  <a:pt x="0" y="415035"/>
                </a:lnTo>
                <a:lnTo>
                  <a:pt x="0" y="100235"/>
                </a:lnTo>
                <a:cubicBezTo>
                  <a:pt x="0" y="44877"/>
                  <a:pt x="44877" y="0"/>
                  <a:pt x="1002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/>
          <p:nvPr/>
        </p:nvSpPr>
        <p:spPr>
          <a:xfrm flipH="1">
            <a:off x="-1" y="829880"/>
            <a:ext cx="9144000" cy="3483600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8"/>
          <p:cNvSpPr/>
          <p:nvPr/>
        </p:nvSpPr>
        <p:spPr>
          <a:xfrm flipH="1">
            <a:off x="4572119" y="411481"/>
            <a:ext cx="4160400" cy="432060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/>
          <p:nvPr/>
        </p:nvSpPr>
        <p:spPr>
          <a:xfrm flipH="1">
            <a:off x="4968179" y="1"/>
            <a:ext cx="3368100" cy="5143500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9"/>
          <p:cNvSpPr/>
          <p:nvPr/>
        </p:nvSpPr>
        <p:spPr>
          <a:xfrm flipH="1">
            <a:off x="4572119" y="411481"/>
            <a:ext cx="4160400" cy="432060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bg>
      <p:bgPr>
        <a:solidFill>
          <a:srgbClr val="165477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0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0"/>
          <p:cNvSpPr/>
          <p:nvPr/>
        </p:nvSpPr>
        <p:spPr>
          <a:xfrm>
            <a:off x="6024563" y="1886108"/>
            <a:ext cx="27036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0"/>
          <p:cNvSpPr/>
          <p:nvPr/>
        </p:nvSpPr>
        <p:spPr>
          <a:xfrm>
            <a:off x="3218021" y="1886108"/>
            <a:ext cx="2703600" cy="1371300"/>
          </a:xfrm>
          <a:prstGeom prst="roundRect">
            <a:avLst>
              <a:gd fmla="val 4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0"/>
          <p:cNvSpPr/>
          <p:nvPr/>
        </p:nvSpPr>
        <p:spPr>
          <a:xfrm>
            <a:off x="411480" y="1886108"/>
            <a:ext cx="2703600" cy="13713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bg>
      <p:bgPr>
        <a:solidFill>
          <a:srgbClr val="165477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41"/>
          <p:cNvCxnSpPr/>
          <p:nvPr/>
        </p:nvCxnSpPr>
        <p:spPr>
          <a:xfrm>
            <a:off x="411480" y="2571750"/>
            <a:ext cx="8412600" cy="0"/>
          </a:xfrm>
          <a:prstGeom prst="straightConnector1">
            <a:avLst/>
          </a:prstGeom>
          <a:noFill/>
          <a:ln cap="flat" cmpd="sng" w="7150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bg>
      <p:bgPr>
        <a:solidFill>
          <a:srgbClr val="165477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2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42"/>
          <p:cNvCxnSpPr/>
          <p:nvPr/>
        </p:nvCxnSpPr>
        <p:spPr>
          <a:xfrm>
            <a:off x="4572000" y="411480"/>
            <a:ext cx="0" cy="4320600"/>
          </a:xfrm>
          <a:prstGeom prst="straightConnector1">
            <a:avLst/>
          </a:prstGeom>
          <a:noFill/>
          <a:ln cap="flat" cmpd="sng" w="7150">
            <a:solidFill>
              <a:srgbClr val="0B918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bg>
      <p:bgPr>
        <a:solidFill>
          <a:srgbClr val="165477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3" title="ondas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3"/>
          <p:cNvSpPr/>
          <p:nvPr/>
        </p:nvSpPr>
        <p:spPr>
          <a:xfrm>
            <a:off x="411480" y="411479"/>
            <a:ext cx="8316600" cy="4320600"/>
          </a:xfrm>
          <a:prstGeom prst="roundRect">
            <a:avLst>
              <a:gd fmla="val 2138" name="adj"/>
            </a:avLst>
          </a:prstGeom>
          <a:solidFill>
            <a:srgbClr val="FEFEFE"/>
          </a:solidFill>
          <a:ln>
            <a:noFill/>
          </a:ln>
          <a:effectLst>
            <a:outerShdw blurRad="190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4"/>
          <p:cNvSpPr/>
          <p:nvPr/>
        </p:nvSpPr>
        <p:spPr>
          <a:xfrm flipH="1">
            <a:off x="4572119" y="411481"/>
            <a:ext cx="4160400" cy="4320600"/>
          </a:xfrm>
          <a:prstGeom prst="roundRect">
            <a:avLst>
              <a:gd fmla="val 2011" name="adj"/>
            </a:avLst>
          </a:prstGeom>
          <a:solidFill>
            <a:schemeClr val="lt1"/>
          </a:solidFill>
          <a:ln>
            <a:noFill/>
          </a:ln>
          <a:effectLst>
            <a:outerShdw blurRad="28575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2">
  <p:cSld name="CUSTOM_2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46" title="Logo RAIS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8206" y="4599619"/>
            <a:ext cx="995103" cy="37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6"/>
          <p:cNvSpPr/>
          <p:nvPr/>
        </p:nvSpPr>
        <p:spPr>
          <a:xfrm>
            <a:off x="-18562" y="5101856"/>
            <a:ext cx="9181200" cy="67800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">
  <p:cSld name="CUSTOM_2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7" title="Logo RAIS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8206" y="4599619"/>
            <a:ext cx="995103" cy="37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7"/>
          <p:cNvSpPr/>
          <p:nvPr/>
        </p:nvSpPr>
        <p:spPr>
          <a:xfrm>
            <a:off x="-18562" y="5101856"/>
            <a:ext cx="9181200" cy="67800"/>
          </a:xfrm>
          <a:prstGeom prst="rect">
            <a:avLst/>
          </a:prstGeom>
          <a:solidFill>
            <a:srgbClr val="0B918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7" name="Google Shape;177;p47"/>
          <p:cNvSpPr/>
          <p:nvPr>
            <p:ph idx="2" type="pic"/>
          </p:nvPr>
        </p:nvSpPr>
        <p:spPr>
          <a:xfrm>
            <a:off x="0" y="8044"/>
            <a:ext cx="5095200" cy="509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CUSTOM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8"/>
          <p:cNvSpPr/>
          <p:nvPr/>
        </p:nvSpPr>
        <p:spPr>
          <a:xfrm>
            <a:off x="230210" y="217688"/>
            <a:ext cx="8637900" cy="18897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48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2">
  <p:cSld name="CUSTOM_4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9"/>
          <p:cNvSpPr/>
          <p:nvPr/>
        </p:nvSpPr>
        <p:spPr>
          <a:xfrm>
            <a:off x="230210" y="217688"/>
            <a:ext cx="8637900" cy="1889700"/>
          </a:xfrm>
          <a:prstGeom prst="roundRect">
            <a:avLst>
              <a:gd fmla="val 4484" name="adj"/>
            </a:avLst>
          </a:prstGeom>
          <a:solidFill>
            <a:srgbClr val="0B91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49" title="ondas.png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7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/>
          <p:nvPr>
            <p:ph idx="2" type="pic"/>
          </p:nvPr>
        </p:nvSpPr>
        <p:spPr>
          <a:xfrm>
            <a:off x="1343625" y="1372669"/>
            <a:ext cx="6411300" cy="344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 1">
  <p:cSld name="CUSTOM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0"/>
          <p:cNvSpPr/>
          <p:nvPr/>
        </p:nvSpPr>
        <p:spPr>
          <a:xfrm>
            <a:off x="411481" y="0"/>
            <a:ext cx="4160519" cy="4732020"/>
          </a:xfrm>
          <a:custGeom>
            <a:rect b="b" l="l" r="r" t="t"/>
            <a:pathLst>
              <a:path extrusionOk="0" h="6309360" w="5547359">
                <a:moveTo>
                  <a:pt x="0" y="0"/>
                </a:moveTo>
                <a:lnTo>
                  <a:pt x="5547359" y="0"/>
                </a:lnTo>
                <a:lnTo>
                  <a:pt x="5547359" y="660197"/>
                </a:lnTo>
                <a:lnTo>
                  <a:pt x="5547359" y="671332"/>
                </a:lnTo>
                <a:lnTo>
                  <a:pt x="5547359" y="6197803"/>
                </a:lnTo>
                <a:cubicBezTo>
                  <a:pt x="5547359" y="6259414"/>
                  <a:pt x="5497413" y="6309360"/>
                  <a:pt x="5435802" y="6309360"/>
                </a:cubicBezTo>
                <a:lnTo>
                  <a:pt x="111557" y="6309360"/>
                </a:lnTo>
                <a:cubicBezTo>
                  <a:pt x="49946" y="6309360"/>
                  <a:pt x="0" y="6259414"/>
                  <a:pt x="0" y="6197803"/>
                </a:cubicBezTo>
                <a:lnTo>
                  <a:pt x="0" y="671332"/>
                </a:lnTo>
                <a:lnTo>
                  <a:pt x="0" y="660197"/>
                </a:lnTo>
                <a:close/>
              </a:path>
            </a:pathLst>
          </a:custGeom>
          <a:solidFill>
            <a:srgbClr val="16547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3">
  <p:cSld name="CUSTOM_3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28.xml"/><Relationship Id="rId37" Type="http://schemas.openxmlformats.org/officeDocument/2006/relationships/theme" Target="../theme/theme3.xml"/><Relationship Id="rId14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3" Type="http://schemas.openxmlformats.org/officeDocument/2006/relationships/hyperlink" Target="http://raisg.org/pt-br/conectividade" TargetMode="External"/><Relationship Id="rId12" Type="http://schemas.openxmlformats.org/officeDocument/2006/relationships/image" Target="../media/image17.png"/><Relationship Id="rId15" Type="http://schemas.openxmlformats.org/officeDocument/2006/relationships/image" Target="../media/image27.png"/><Relationship Id="rId14" Type="http://schemas.openxmlformats.org/officeDocument/2006/relationships/hyperlink" Target="http://raisg.org/en/conectivity" TargetMode="External"/><Relationship Id="rId17" Type="http://schemas.openxmlformats.org/officeDocument/2006/relationships/image" Target="../media/image24.png"/><Relationship Id="rId16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87" y="12"/>
            <a:ext cx="9150776" cy="6099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2"/>
          <p:cNvSpPr txBox="1"/>
          <p:nvPr/>
        </p:nvSpPr>
        <p:spPr>
          <a:xfrm>
            <a:off x="-1722341" y="4543184"/>
            <a:ext cx="5347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Aldeia Ngojwêrê, Terra Indígena Wawi, Brasil, Ton Koene / ISA</a:t>
            </a:r>
            <a:endParaRPr sz="900">
              <a:solidFill>
                <a:srgbClr val="FFFFFF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36357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94" name="Google Shape;194;p52"/>
          <p:cNvSpPr txBox="1"/>
          <p:nvPr/>
        </p:nvSpPr>
        <p:spPr>
          <a:xfrm>
            <a:off x="234550" y="2985323"/>
            <a:ext cx="8458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PROTEGER</a:t>
            </a:r>
            <a:endParaRPr sz="22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A CONECTIVIDADE</a:t>
            </a:r>
            <a:endParaRPr sz="22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95" name="Google Shape;195;p52" title="logo_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5523" y="4341975"/>
            <a:ext cx="1654364" cy="62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2" title="ANA_LogoESP_blanco-IMPRES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663" y="4382450"/>
            <a:ext cx="1563200" cy="6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61" title="DJI_036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4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1"/>
          <p:cNvSpPr txBox="1"/>
          <p:nvPr/>
        </p:nvSpPr>
        <p:spPr>
          <a:xfrm>
            <a:off x="266700" y="2120923"/>
            <a:ext cx="84588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Zerar o desmatamento</a:t>
            </a:r>
            <a:endParaRPr sz="22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Demarcar territórios indígenas</a:t>
            </a:r>
            <a:endParaRPr sz="220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Para proteger a conectividade </a:t>
            </a:r>
            <a:endParaRPr sz="2200">
              <a:solidFill>
                <a:srgbClr val="736357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736357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77" name="Google Shape;277;p61"/>
          <p:cNvSpPr txBox="1"/>
          <p:nvPr/>
        </p:nvSpPr>
        <p:spPr>
          <a:xfrm>
            <a:off x="3466400" y="4721475"/>
            <a:ext cx="534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Ecociencia</a:t>
            </a:r>
            <a:endParaRPr sz="1200">
              <a:solidFill>
                <a:srgbClr val="FFFFFF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36357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2"/>
          <p:cNvSpPr txBox="1"/>
          <p:nvPr/>
        </p:nvSpPr>
        <p:spPr>
          <a:xfrm>
            <a:off x="1614508" y="1857294"/>
            <a:ext cx="228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pt-BR" sz="2100">
                <a:solidFill>
                  <a:srgbClr val="165477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Obrigada!</a:t>
            </a:r>
            <a:endParaRPr b="0" i="0" sz="1100" u="none" cap="none" strike="noStrike">
              <a:solidFill>
                <a:srgbClr val="165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62" title="Logo RAIS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499" y="2825700"/>
            <a:ext cx="1708442" cy="64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62"/>
          <p:cNvGrpSpPr/>
          <p:nvPr/>
        </p:nvGrpSpPr>
        <p:grpSpPr>
          <a:xfrm>
            <a:off x="883345" y="3722365"/>
            <a:ext cx="3014746" cy="894544"/>
            <a:chOff x="640241" y="4970418"/>
            <a:chExt cx="4019661" cy="1192725"/>
          </a:xfrm>
        </p:grpSpPr>
        <p:pic>
          <p:nvPicPr>
            <p:cNvPr id="285" name="Google Shape;285;p62" title="Positivo (1) (3)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22814" y="4970418"/>
              <a:ext cx="1047550" cy="74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62" title="Copy of logo_imazon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12350" y="5179059"/>
              <a:ext cx="1047551" cy="323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62" title="ISA-30-anos-Diptico-Cores-Slogan.png"/>
            <p:cNvPicPr preferRelativeResize="0"/>
            <p:nvPr/>
          </p:nvPicPr>
          <p:blipFill rotWithShape="1">
            <a:blip r:embed="rId6">
              <a:alphaModFix/>
            </a:blip>
            <a:srcRect b="37242" l="9114" r="49341" t="39679"/>
            <a:stretch/>
          </p:blipFill>
          <p:spPr>
            <a:xfrm>
              <a:off x="640258" y="5747792"/>
              <a:ext cx="1180824" cy="369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62" title="Gaia_logo_cuadrado_negro (4)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43413" y="5179055"/>
              <a:ext cx="586048" cy="32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62" title="LOGO EcoCiencia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0241" y="5110155"/>
              <a:ext cx="854990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62" title="LOGO ibc bold (1)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86589" y="5744637"/>
              <a:ext cx="855002" cy="375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62" title="Provita_Sin Fondo (1) (1)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73785" y="5701442"/>
              <a:ext cx="333418" cy="46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62" title="Logo Marca Wataniba  Color_cut (1)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01900" y="5711492"/>
              <a:ext cx="436894" cy="441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3" name="Google Shape;293;p62"/>
          <p:cNvPicPr preferRelativeResize="0"/>
          <p:nvPr/>
        </p:nvPicPr>
        <p:blipFill>
          <a:blip r:embed="rId12">
            <a:alphaModFix amt="56000"/>
          </a:blip>
          <a:stretch>
            <a:fillRect/>
          </a:stretch>
        </p:blipFill>
        <p:spPr>
          <a:xfrm>
            <a:off x="6040350" y="2765868"/>
            <a:ext cx="1708450" cy="74887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62"/>
          <p:cNvSpPr txBox="1"/>
          <p:nvPr/>
        </p:nvSpPr>
        <p:spPr>
          <a:xfrm>
            <a:off x="4708227" y="1535829"/>
            <a:ext cx="234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rgbClr val="0097A7"/>
                </a:solidFill>
                <a:highlight>
                  <a:schemeClr val="lt1"/>
                </a:highlight>
              </a:rPr>
              <a:t>raisg.org/es/conectividad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rgbClr val="0097A7"/>
                </a:solidFill>
                <a:highlight>
                  <a:schemeClr val="lt1"/>
                </a:highlight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raisg.org/pt-br/conectividade</a:t>
            </a:r>
            <a:endParaRPr sz="10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rgbClr val="0097A7"/>
                </a:solidFill>
                <a:highlight>
                  <a:schemeClr val="lt1"/>
                </a:highlight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raisg.org/en/connectivity</a:t>
            </a:r>
            <a:r>
              <a:rPr lang="pt-BR" sz="1000">
                <a:solidFill>
                  <a:srgbClr val="1F1F1F"/>
                </a:solidFill>
                <a:highlight>
                  <a:schemeClr val="lt1"/>
                </a:highlight>
              </a:rPr>
              <a:t> </a:t>
            </a:r>
            <a:endParaRPr/>
          </a:p>
        </p:txBody>
      </p:sp>
      <p:grpSp>
        <p:nvGrpSpPr>
          <p:cNvPr id="295" name="Google Shape;295;p62"/>
          <p:cNvGrpSpPr/>
          <p:nvPr/>
        </p:nvGrpSpPr>
        <p:grpSpPr>
          <a:xfrm>
            <a:off x="6303388" y="3779059"/>
            <a:ext cx="1922492" cy="383775"/>
            <a:chOff x="5055342" y="5117304"/>
            <a:chExt cx="2563322" cy="511700"/>
          </a:xfrm>
        </p:grpSpPr>
        <p:pic>
          <p:nvPicPr>
            <p:cNvPr id="296" name="Google Shape;296;p62" title="Gaia_logo_cuadrado_negro (4)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55342" y="5179075"/>
              <a:ext cx="586048" cy="32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62" title="LOGO EcoCiencia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763674" y="5132737"/>
              <a:ext cx="854990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62" title="Logo Marca Wataniba  Color_cut (1)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974116" y="5117304"/>
              <a:ext cx="506233" cy="511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30500" y="4262195"/>
            <a:ext cx="455800" cy="38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86289" y="4294288"/>
            <a:ext cx="869495" cy="35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69115" y="3800541"/>
            <a:ext cx="684175" cy="5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2" title="ISA-30-anos-Diptico-Cores-Slogan.png"/>
          <p:cNvPicPr preferRelativeResize="0"/>
          <p:nvPr/>
        </p:nvPicPr>
        <p:blipFill rotWithShape="1">
          <a:blip r:embed="rId6">
            <a:alphaModFix/>
          </a:blip>
          <a:srcRect b="37242" l="9114" r="49341" t="39679"/>
          <a:stretch/>
        </p:blipFill>
        <p:spPr>
          <a:xfrm>
            <a:off x="7620666" y="4285914"/>
            <a:ext cx="885619" cy="2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2" title="LOGO ibc bold (1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30579" y="4369465"/>
            <a:ext cx="641252" cy="28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53"/>
          <p:cNvPicPr preferRelativeResize="0"/>
          <p:nvPr/>
        </p:nvPicPr>
        <p:blipFill rotWithShape="1">
          <a:blip r:embed="rId3">
            <a:alphaModFix/>
          </a:blip>
          <a:srcRect b="0" l="0" r="25755" t="0"/>
          <a:stretch/>
        </p:blipFill>
        <p:spPr>
          <a:xfrm>
            <a:off x="0" y="0"/>
            <a:ext cx="49365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3"/>
          <p:cNvSpPr txBox="1"/>
          <p:nvPr/>
        </p:nvSpPr>
        <p:spPr>
          <a:xfrm>
            <a:off x="3697234" y="4504725"/>
            <a:ext cx="1650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Aldeia Ikpeng, Brasil.</a:t>
            </a:r>
            <a:endParaRPr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Ayrton Vignola / ISA</a:t>
            </a:r>
            <a:endParaRPr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4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09" name="Google Shape;209;p54"/>
          <p:cNvSpPr txBox="1"/>
          <p:nvPr/>
        </p:nvSpPr>
        <p:spPr>
          <a:xfrm>
            <a:off x="315265" y="4769319"/>
            <a:ext cx="534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Aldeia Moygu, Brasil. Manoela Meyer / ISA</a:t>
            </a:r>
            <a:endParaRPr sz="1200">
              <a:solidFill>
                <a:schemeClr val="lt1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210" name="Google Shape;210;p54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1" y="-1761539"/>
            <a:ext cx="9525002" cy="101280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4"/>
          <p:cNvSpPr txBox="1"/>
          <p:nvPr/>
        </p:nvSpPr>
        <p:spPr>
          <a:xfrm>
            <a:off x="6988500" y="4444950"/>
            <a:ext cx="352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Parque Indígena do Xingu, Brasil</a:t>
            </a:r>
            <a:endParaRPr sz="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André Villas-Bôas / ISA</a:t>
            </a:r>
            <a:endParaRPr sz="800">
              <a:solidFill>
                <a:srgbClr val="FFFFFF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36357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5" title="MB_C6_GIF_v02_2seg_5yea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980" y="262256"/>
            <a:ext cx="5552033" cy="46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5"/>
          <p:cNvSpPr txBox="1"/>
          <p:nvPr/>
        </p:nvSpPr>
        <p:spPr>
          <a:xfrm>
            <a:off x="1415354" y="4890707"/>
            <a:ext cx="8015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MapBioma Amazónia Uso e Cobertura, RAISG 2024.</a:t>
            </a:r>
            <a:endParaRPr sz="90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55"/>
          <p:cNvSpPr/>
          <p:nvPr/>
        </p:nvSpPr>
        <p:spPr>
          <a:xfrm>
            <a:off x="6624499" y="2927687"/>
            <a:ext cx="2044200" cy="2010900"/>
          </a:xfrm>
          <a:prstGeom prst="diamond">
            <a:avLst/>
          </a:prstGeom>
          <a:solidFill>
            <a:srgbClr val="ED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2000" u="none" cap="none" strike="noStrike">
                <a:solidFill>
                  <a:srgbClr val="D4271E"/>
                </a:solidFill>
                <a:latin typeface="Montserrat"/>
                <a:ea typeface="Montserrat"/>
                <a:cs typeface="Montserrat"/>
                <a:sym typeface="Montserrat"/>
              </a:rPr>
              <a:t>93 </a:t>
            </a:r>
            <a:r>
              <a:rPr b="0" i="0" lang="pt-BR" sz="1400" u="none" cap="none" strike="noStrike">
                <a:solidFill>
                  <a:srgbClr val="D4271E"/>
                </a:solidFill>
                <a:latin typeface="Montserrat"/>
                <a:ea typeface="Montserrat"/>
                <a:cs typeface="Montserrat"/>
                <a:sym typeface="Montserrat"/>
              </a:rPr>
              <a:t>Mha</a:t>
            </a:r>
            <a:r>
              <a:rPr b="0" i="0" lang="pt-BR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pt-BR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vegetação</a:t>
            </a: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pt-BR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natural* </a:t>
            </a: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perdida</a:t>
            </a:r>
            <a:r>
              <a:rPr b="0" i="0" lang="pt-BR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entre 1985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b="0" i="0" lang="pt-BR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pt-BR" sz="1100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11,9%</a:t>
            </a:r>
            <a:r>
              <a:rPr lang="pt-BR" sz="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la Amazonia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55"/>
          <p:cNvSpPr/>
          <p:nvPr/>
        </p:nvSpPr>
        <p:spPr>
          <a:xfrm>
            <a:off x="-12225" y="0"/>
            <a:ext cx="9144000" cy="110100"/>
          </a:xfrm>
          <a:prstGeom prst="rect">
            <a:avLst/>
          </a:prstGeom>
          <a:solidFill>
            <a:srgbClr val="4493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6"/>
          <p:cNvPicPr preferRelativeResize="0"/>
          <p:nvPr/>
        </p:nvPicPr>
        <p:blipFill/>
        <p:spPr>
          <a:xfrm>
            <a:off x="223520" y="514068"/>
            <a:ext cx="5977548" cy="421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6"/>
          <p:cNvPicPr preferRelativeResize="0"/>
          <p:nvPr/>
        </p:nvPicPr>
        <p:blipFill rotWithShape="1">
          <a:blip r:embed="rId3">
            <a:alphaModFix/>
          </a:blip>
          <a:srcRect b="57202" l="12300" r="66355" t="35847"/>
          <a:stretch/>
        </p:blipFill>
        <p:spPr>
          <a:xfrm>
            <a:off x="6252025" y="4624075"/>
            <a:ext cx="1552650" cy="3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6"/>
          <p:cNvPicPr preferRelativeResize="0"/>
          <p:nvPr/>
        </p:nvPicPr>
        <p:blipFill rotWithShape="1">
          <a:blip r:embed="rId3">
            <a:alphaModFix/>
          </a:blip>
          <a:srcRect b="51074" l="68871" r="14945" t="35848"/>
          <a:stretch/>
        </p:blipFill>
        <p:spPr>
          <a:xfrm>
            <a:off x="6252025" y="3951450"/>
            <a:ext cx="1177201" cy="67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6"/>
          <p:cNvSpPr/>
          <p:nvPr/>
        </p:nvSpPr>
        <p:spPr>
          <a:xfrm>
            <a:off x="-12225" y="0"/>
            <a:ext cx="9144000" cy="110100"/>
          </a:xfrm>
          <a:prstGeom prst="rect">
            <a:avLst/>
          </a:prstGeom>
          <a:solidFill>
            <a:srgbClr val="4493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6"/>
          <p:cNvSpPr/>
          <p:nvPr/>
        </p:nvSpPr>
        <p:spPr>
          <a:xfrm>
            <a:off x="6890600" y="514075"/>
            <a:ext cx="1552800" cy="1494600"/>
          </a:xfrm>
          <a:prstGeom prst="diamond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 e ANP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47%</a:t>
            </a: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 Amazônia</a:t>
            </a:r>
            <a:endParaRPr b="1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00">
              <a:solidFill>
                <a:srgbClr val="88CA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56"/>
          <p:cNvSpPr/>
          <p:nvPr/>
        </p:nvSpPr>
        <p:spPr>
          <a:xfrm>
            <a:off x="6251942" y="1717625"/>
            <a:ext cx="1552800" cy="1494600"/>
          </a:xfrm>
          <a:prstGeom prst="diamond">
            <a:avLst/>
          </a:prstGeom>
          <a:solidFill>
            <a:srgbClr val="1599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57% das florestas</a:t>
            </a:r>
            <a:endParaRPr b="1" sz="200">
              <a:solidFill>
                <a:srgbClr val="88CA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56"/>
          <p:cNvSpPr/>
          <p:nvPr/>
        </p:nvSpPr>
        <p:spPr>
          <a:xfrm>
            <a:off x="7479191" y="2412650"/>
            <a:ext cx="1552800" cy="1494600"/>
          </a:xfrm>
          <a:prstGeom prst="diamond">
            <a:avLst/>
          </a:prstGeom>
          <a:solidFill>
            <a:srgbClr val="FFDA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8% atividade agropecuária</a:t>
            </a:r>
            <a:r>
              <a:rPr b="1" lang="pt-BR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00">
              <a:solidFill>
                <a:srgbClr val="88CA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7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37" name="Google Shape;237;p57"/>
          <p:cNvSpPr txBox="1"/>
          <p:nvPr/>
        </p:nvSpPr>
        <p:spPr>
          <a:xfrm>
            <a:off x="315265" y="4769319"/>
            <a:ext cx="534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Aldeia Moygu, Brasil. Manoela Meyer / ISA</a:t>
            </a:r>
            <a:endParaRPr sz="1200">
              <a:solidFill>
                <a:schemeClr val="lt1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238" name="Google Shape;238;p57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1" y="-1761539"/>
            <a:ext cx="9525002" cy="1012808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7"/>
          <p:cNvSpPr txBox="1"/>
          <p:nvPr/>
        </p:nvSpPr>
        <p:spPr>
          <a:xfrm>
            <a:off x="6988500" y="4444950"/>
            <a:ext cx="3527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Parque Indígena do Xingu, Brasil</a:t>
            </a:r>
            <a:endParaRPr sz="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André Villas-Bôas / ISA</a:t>
            </a:r>
            <a:endParaRPr sz="800">
              <a:solidFill>
                <a:srgbClr val="FFFFFF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36357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240" name="Google Shape;240;p57" title="IMG_2371.PNG"/>
          <p:cNvPicPr preferRelativeResize="0"/>
          <p:nvPr/>
        </p:nvPicPr>
        <p:blipFill rotWithShape="1">
          <a:blip r:embed="rId4">
            <a:alphaModFix/>
          </a:blip>
          <a:srcRect b="36662" l="30375" r="19967" t="19934"/>
          <a:stretch/>
        </p:blipFill>
        <p:spPr>
          <a:xfrm>
            <a:off x="499284" y="32147"/>
            <a:ext cx="1223149" cy="16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7" title="Jaguar desconexió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343" y="257163"/>
            <a:ext cx="1830226" cy="274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7"/>
          <p:cNvSpPr/>
          <p:nvPr/>
        </p:nvSpPr>
        <p:spPr>
          <a:xfrm>
            <a:off x="7097015" y="257163"/>
            <a:ext cx="706200" cy="456000"/>
          </a:xfrm>
          <a:prstGeom prst="wedgeRoundRectCallout">
            <a:avLst>
              <a:gd fmla="val 25396" name="adj1"/>
              <a:gd fmla="val 65217" name="adj2"/>
              <a:gd fmla="val 0" name="adj3"/>
            </a:avLst>
          </a:prstGeom>
          <a:noFill/>
          <a:ln cap="flat" cmpd="sng" w="9525">
            <a:solidFill>
              <a:srgbClr val="2F46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F466A"/>
                </a:solidFill>
              </a:rPr>
              <a:t>¿?</a:t>
            </a:r>
            <a:endParaRPr sz="2600">
              <a:solidFill>
                <a:srgbClr val="2F466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8"/>
          <p:cNvSpPr/>
          <p:nvPr/>
        </p:nvSpPr>
        <p:spPr>
          <a:xfrm>
            <a:off x="990820" y="3715105"/>
            <a:ext cx="1203000" cy="326100"/>
          </a:xfrm>
          <a:prstGeom prst="roundRect">
            <a:avLst>
              <a:gd fmla="val 16667" name="adj"/>
            </a:avLst>
          </a:prstGeom>
          <a:solidFill>
            <a:srgbClr val="FCF9F1"/>
          </a:solidFill>
          <a:ln cap="flat" cmpd="sng" w="28575">
            <a:solidFill>
              <a:srgbClr val="4493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aleway"/>
                <a:ea typeface="Raleway"/>
                <a:cs typeface="Raleway"/>
                <a:sym typeface="Raleway"/>
              </a:rPr>
              <a:t>Caso Xingú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8" name="Google Shape;2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695" y="4062752"/>
            <a:ext cx="1492250" cy="9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8"/>
          <p:cNvSpPr/>
          <p:nvPr/>
        </p:nvSpPr>
        <p:spPr>
          <a:xfrm>
            <a:off x="-12225" y="0"/>
            <a:ext cx="9144000" cy="110100"/>
          </a:xfrm>
          <a:prstGeom prst="rect">
            <a:avLst/>
          </a:prstGeom>
          <a:solidFill>
            <a:srgbClr val="4493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58"/>
          <p:cNvPicPr preferRelativeResize="0"/>
          <p:nvPr/>
        </p:nvPicPr>
        <p:blipFill/>
        <p:spPr>
          <a:xfrm>
            <a:off x="2639302" y="110088"/>
            <a:ext cx="3642845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8" title="Jaguar desconexió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865" y="2299088"/>
            <a:ext cx="1830226" cy="274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8" title="IMG_2371.PNG"/>
          <p:cNvPicPr preferRelativeResize="0"/>
          <p:nvPr/>
        </p:nvPicPr>
        <p:blipFill rotWithShape="1">
          <a:blip r:embed="rId5">
            <a:alphaModFix/>
          </a:blip>
          <a:srcRect b="36662" l="30375" r="19967" t="19934"/>
          <a:stretch/>
        </p:blipFill>
        <p:spPr>
          <a:xfrm>
            <a:off x="1410109" y="442309"/>
            <a:ext cx="1223149" cy="16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8"/>
          <p:cNvSpPr/>
          <p:nvPr/>
        </p:nvSpPr>
        <p:spPr>
          <a:xfrm>
            <a:off x="6625537" y="2299088"/>
            <a:ext cx="706200" cy="456000"/>
          </a:xfrm>
          <a:prstGeom prst="wedgeRoundRectCallout">
            <a:avLst>
              <a:gd fmla="val 25396" name="adj1"/>
              <a:gd fmla="val 65217" name="adj2"/>
              <a:gd fmla="val 0" name="adj3"/>
            </a:avLst>
          </a:prstGeom>
          <a:noFill/>
          <a:ln cap="flat" cmpd="sng" w="9525">
            <a:solidFill>
              <a:srgbClr val="2F46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2F466A"/>
                </a:solidFill>
              </a:rPr>
              <a:t>¿?</a:t>
            </a:r>
            <a:endParaRPr sz="2600">
              <a:solidFill>
                <a:srgbClr val="2F466A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387" y="3099546"/>
            <a:ext cx="1396601" cy="209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9"/>
          <p:cNvSpPr/>
          <p:nvPr/>
        </p:nvSpPr>
        <p:spPr>
          <a:xfrm>
            <a:off x="957387" y="2721625"/>
            <a:ext cx="1310700" cy="309300"/>
          </a:xfrm>
          <a:prstGeom prst="roundRect">
            <a:avLst>
              <a:gd fmla="val 16667" name="adj"/>
            </a:avLst>
          </a:prstGeom>
          <a:solidFill>
            <a:srgbClr val="FCF9F1"/>
          </a:solidFill>
          <a:ln cap="flat" cmpd="sng" w="28575">
            <a:solidFill>
              <a:srgbClr val="44937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Raleway"/>
                <a:ea typeface="Raleway"/>
                <a:cs typeface="Raleway"/>
                <a:sym typeface="Raleway"/>
              </a:rPr>
              <a:t>Caso Xingú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59"/>
          <p:cNvSpPr/>
          <p:nvPr/>
        </p:nvSpPr>
        <p:spPr>
          <a:xfrm>
            <a:off x="-12225" y="0"/>
            <a:ext cx="9144000" cy="110100"/>
          </a:xfrm>
          <a:prstGeom prst="rect">
            <a:avLst/>
          </a:prstGeom>
          <a:solidFill>
            <a:srgbClr val="4493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59"/>
          <p:cNvPicPr preferRelativeResize="0"/>
          <p:nvPr/>
        </p:nvPicPr>
        <p:blipFill rotWithShape="1">
          <a:blip r:embed="rId4">
            <a:alphaModFix/>
          </a:blip>
          <a:srcRect b="20407" l="0" r="0" t="0"/>
          <a:stretch/>
        </p:blipFill>
        <p:spPr>
          <a:xfrm>
            <a:off x="2358570" y="110100"/>
            <a:ext cx="363504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9"/>
          <p:cNvSpPr txBox="1"/>
          <p:nvPr/>
        </p:nvSpPr>
        <p:spPr>
          <a:xfrm>
            <a:off x="6077903" y="347194"/>
            <a:ext cx="8419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Territórios Indígenas </a:t>
            </a:r>
            <a:endParaRPr sz="2200">
              <a:solidFill>
                <a:srgbClr val="736357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736357"/>
                </a:solidFill>
                <a:latin typeface="Nunito"/>
                <a:ea typeface="Nunito"/>
                <a:cs typeface="Nunito"/>
                <a:sym typeface="Nunito"/>
              </a:rPr>
              <a:t>se tornam</a:t>
            </a: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 sz="2200">
              <a:solidFill>
                <a:srgbClr val="736357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ilhas de conservação</a:t>
            </a:r>
            <a:endParaRPr sz="2200">
              <a:solidFill>
                <a:srgbClr val="736357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0"/>
          <p:cNvSpPr txBox="1"/>
          <p:nvPr/>
        </p:nvSpPr>
        <p:spPr>
          <a:xfrm>
            <a:off x="248600" y="240044"/>
            <a:ext cx="8419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16,3% da </a:t>
            </a: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Amazônia</a:t>
            </a:r>
            <a:r>
              <a:rPr lang="pt-BR" sz="2200">
                <a:solidFill>
                  <a:srgbClr val="736357"/>
                </a:solidFill>
                <a:latin typeface="Nunito Black"/>
                <a:ea typeface="Nunito Black"/>
                <a:cs typeface="Nunito Black"/>
                <a:sym typeface="Nunito Black"/>
              </a:rPr>
              <a:t> perdeu sua conectividade ecológica</a:t>
            </a:r>
            <a:r>
              <a:rPr lang="pt-BR" sz="2200">
                <a:solidFill>
                  <a:srgbClr val="9800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2"/>
                </a:solidFill>
              </a:rPr>
              <a:t>12,2%</a:t>
            </a:r>
            <a:r>
              <a:rPr lang="pt-BR">
                <a:solidFill>
                  <a:schemeClr val="dk2"/>
                </a:solidFill>
              </a:rPr>
              <a:t> redução da </a:t>
            </a:r>
            <a:r>
              <a:rPr b="1" lang="pt-BR">
                <a:solidFill>
                  <a:schemeClr val="dk2"/>
                </a:solidFill>
              </a:rPr>
              <a:t>conectividade ecológica</a:t>
            </a:r>
            <a:r>
              <a:rPr b="1" lang="pt-BR" sz="1800">
                <a:solidFill>
                  <a:schemeClr val="dk2"/>
                </a:solidFill>
              </a:rPr>
              <a:t>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8" name="Google Shape;268;p60"/>
          <p:cNvPicPr preferRelativeResize="0"/>
          <p:nvPr/>
        </p:nvPicPr>
        <p:blipFill/>
        <p:spPr>
          <a:xfrm>
            <a:off x="1364453" y="1040941"/>
            <a:ext cx="5742151" cy="404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0"/>
          <p:cNvPicPr preferRelativeResize="0"/>
          <p:nvPr/>
        </p:nvPicPr>
        <p:blipFill rotWithShape="1">
          <a:blip r:embed="rId3">
            <a:alphaModFix/>
          </a:blip>
          <a:srcRect b="-6" l="0" r="0" t="36851"/>
          <a:stretch/>
        </p:blipFill>
        <p:spPr>
          <a:xfrm>
            <a:off x="7283575" y="4194100"/>
            <a:ext cx="1614575" cy="8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0"/>
          <p:cNvSpPr/>
          <p:nvPr/>
        </p:nvSpPr>
        <p:spPr>
          <a:xfrm>
            <a:off x="-12225" y="0"/>
            <a:ext cx="9144000" cy="110100"/>
          </a:xfrm>
          <a:prstGeom prst="rect">
            <a:avLst/>
          </a:prstGeom>
          <a:solidFill>
            <a:srgbClr val="4493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